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y Grotesk Wide Bold" charset="1" panose="00000805000000000000"/>
      <p:regular r:id="rId18"/>
    </p:embeddedFont>
    <p:embeddedFont>
      <p:font typeface="Cy Grotesk Wide Light" charset="1" panose="00000405000000000000"/>
      <p:regular r:id="rId19"/>
    </p:embeddedFont>
    <p:embeddedFont>
      <p:font typeface="Inter Light" charset="1" panose="02000503000000020004"/>
      <p:regular r:id="rId20"/>
    </p:embeddedFont>
    <p:embeddedFont>
      <p:font typeface="Inter Bold" charset="1" panose="020B0802030000000004"/>
      <p:regular r:id="rId21"/>
    </p:embeddedFont>
    <p:embeddedFont>
      <p:font typeface="Inter" charset="1" panose="020B050203000000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B5345"/>
        </a:solidFill>
      </p:bgPr>
    </p:bg>
    <p:spTree>
      <p:nvGrpSpPr>
        <p:cNvPr id="1" name=""/>
        <p:cNvGrpSpPr/>
        <p:nvPr/>
      </p:nvGrpSpPr>
      <p:grpSpPr>
        <a:xfrm>
          <a:off x="0" y="0"/>
          <a:ext cx="0" cy="0"/>
          <a:chOff x="0" y="0"/>
          <a:chExt cx="0" cy="0"/>
        </a:xfrm>
      </p:grpSpPr>
      <p:sp>
        <p:nvSpPr>
          <p:cNvPr name="Freeform 2" id="2"/>
          <p:cNvSpPr/>
          <p:nvPr/>
        </p:nvSpPr>
        <p:spPr>
          <a:xfrm flipH="false" flipV="false" rot="-7147214">
            <a:off x="-1143894" y="-910211"/>
            <a:ext cx="2562121" cy="1296700"/>
          </a:xfrm>
          <a:custGeom>
            <a:avLst/>
            <a:gdLst/>
            <a:ahLst/>
            <a:cxnLst/>
            <a:rect r="r" b="b" t="t" l="l"/>
            <a:pathLst>
              <a:path h="1296700" w="2562121">
                <a:moveTo>
                  <a:pt x="0" y="0"/>
                </a:moveTo>
                <a:lnTo>
                  <a:pt x="2562121" y="0"/>
                </a:lnTo>
                <a:lnTo>
                  <a:pt x="2562121" y="1296701"/>
                </a:lnTo>
                <a:lnTo>
                  <a:pt x="0" y="1296701"/>
                </a:lnTo>
                <a:lnTo>
                  <a:pt x="0" y="0"/>
                </a:lnTo>
                <a:close/>
              </a:path>
            </a:pathLst>
          </a:custGeom>
          <a:blipFill>
            <a:blip r:embed="rId2">
              <a:extLst>
                <a:ext uri="{96DAC541-7B7A-43D3-8B79-37D633B846F1}">
                  <asvg:svgBlip xmlns:asvg="http://schemas.microsoft.com/office/drawing/2016/SVG/main" r:embed="rId3"/>
                </a:ext>
              </a:extLst>
            </a:blip>
            <a:stretch>
              <a:fillRect l="0" t="0" r="-43297" b="-41569"/>
            </a:stretch>
          </a:blipFill>
        </p:spPr>
      </p:sp>
      <p:sp>
        <p:nvSpPr>
          <p:cNvPr name="Freeform 3" id="3"/>
          <p:cNvSpPr/>
          <p:nvPr/>
        </p:nvSpPr>
        <p:spPr>
          <a:xfrm flipH="false" flipV="true" rot="0">
            <a:off x="17064899" y="9648796"/>
            <a:ext cx="2622363" cy="1311181"/>
          </a:xfrm>
          <a:custGeom>
            <a:avLst/>
            <a:gdLst/>
            <a:ahLst/>
            <a:cxnLst/>
            <a:rect r="r" b="b" t="t" l="l"/>
            <a:pathLst>
              <a:path h="1311181" w="2622363">
                <a:moveTo>
                  <a:pt x="0" y="1311181"/>
                </a:moveTo>
                <a:lnTo>
                  <a:pt x="2622363" y="1311181"/>
                </a:lnTo>
                <a:lnTo>
                  <a:pt x="2622363" y="0"/>
                </a:lnTo>
                <a:lnTo>
                  <a:pt x="0" y="0"/>
                </a:lnTo>
                <a:lnTo>
                  <a:pt x="0" y="131118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71068" y="6682169"/>
            <a:ext cx="14101582" cy="0"/>
          </a:xfrm>
          <a:prstGeom prst="line">
            <a:avLst/>
          </a:prstGeom>
          <a:ln cap="flat" w="38100">
            <a:solidFill>
              <a:srgbClr val="FFFFFF"/>
            </a:solidFill>
            <a:prstDash val="solid"/>
            <a:headEnd type="none" len="sm" w="sm"/>
            <a:tailEnd type="none" len="sm" w="sm"/>
          </a:ln>
        </p:spPr>
      </p:sp>
      <p:sp>
        <p:nvSpPr>
          <p:cNvPr name="AutoShape 5" id="5"/>
          <p:cNvSpPr/>
          <p:nvPr/>
        </p:nvSpPr>
        <p:spPr>
          <a:xfrm flipV="true">
            <a:off x="8709078" y="3067050"/>
            <a:ext cx="5862954"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40471" y="-295122"/>
            <a:ext cx="110945" cy="10599508"/>
            <a:chOff x="0" y="0"/>
            <a:chExt cx="29220" cy="2791640"/>
          </a:xfrm>
        </p:grpSpPr>
        <p:sp>
          <p:nvSpPr>
            <p:cNvPr name="Freeform 7" id="7"/>
            <p:cNvSpPr/>
            <p:nvPr/>
          </p:nvSpPr>
          <p:spPr>
            <a:xfrm flipH="false" flipV="false" rot="0">
              <a:off x="0" y="0"/>
              <a:ext cx="29220" cy="2791640"/>
            </a:xfrm>
            <a:custGeom>
              <a:avLst/>
              <a:gdLst/>
              <a:ahLst/>
              <a:cxnLst/>
              <a:rect r="r" b="b" t="t" l="l"/>
              <a:pathLst>
                <a:path h="2791640" w="29220">
                  <a:moveTo>
                    <a:pt x="0" y="0"/>
                  </a:moveTo>
                  <a:lnTo>
                    <a:pt x="29220" y="0"/>
                  </a:lnTo>
                  <a:lnTo>
                    <a:pt x="29220" y="2791640"/>
                  </a:lnTo>
                  <a:lnTo>
                    <a:pt x="0" y="2791640"/>
                  </a:lnTo>
                  <a:close/>
                </a:path>
              </a:pathLst>
            </a:custGeom>
            <a:solidFill>
              <a:srgbClr val="F58235"/>
            </a:solidFill>
          </p:spPr>
        </p:sp>
        <p:sp>
          <p:nvSpPr>
            <p:cNvPr name="TextBox 8" id="8"/>
            <p:cNvSpPr txBox="true"/>
            <p:nvPr/>
          </p:nvSpPr>
          <p:spPr>
            <a:xfrm>
              <a:off x="0" y="-47625"/>
              <a:ext cx="29220" cy="283926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8240375" y="-76519"/>
            <a:ext cx="47625" cy="10363519"/>
            <a:chOff x="0" y="0"/>
            <a:chExt cx="12543" cy="2729486"/>
          </a:xfrm>
        </p:grpSpPr>
        <p:sp>
          <p:nvSpPr>
            <p:cNvPr name="Freeform 10" id="10"/>
            <p:cNvSpPr/>
            <p:nvPr/>
          </p:nvSpPr>
          <p:spPr>
            <a:xfrm flipH="false" flipV="false" rot="0">
              <a:off x="0" y="0"/>
              <a:ext cx="12543" cy="2729486"/>
            </a:xfrm>
            <a:custGeom>
              <a:avLst/>
              <a:gdLst/>
              <a:ahLst/>
              <a:cxnLst/>
              <a:rect r="r" b="b" t="t" l="l"/>
              <a:pathLst>
                <a:path h="2729486" w="12543">
                  <a:moveTo>
                    <a:pt x="0" y="0"/>
                  </a:moveTo>
                  <a:lnTo>
                    <a:pt x="12543" y="0"/>
                  </a:lnTo>
                  <a:lnTo>
                    <a:pt x="12543" y="2729486"/>
                  </a:lnTo>
                  <a:lnTo>
                    <a:pt x="0" y="2729486"/>
                  </a:lnTo>
                  <a:close/>
                </a:path>
              </a:pathLst>
            </a:custGeom>
            <a:solidFill>
              <a:srgbClr val="F58235"/>
            </a:solidFill>
          </p:spPr>
        </p:sp>
        <p:sp>
          <p:nvSpPr>
            <p:cNvPr name="TextBox 11" id="11"/>
            <p:cNvSpPr txBox="true"/>
            <p:nvPr/>
          </p:nvSpPr>
          <p:spPr>
            <a:xfrm>
              <a:off x="0" y="-47625"/>
              <a:ext cx="12543" cy="2777111"/>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862068" y="817324"/>
            <a:ext cx="16588225" cy="8374617"/>
          </a:xfrm>
          <a:custGeom>
            <a:avLst/>
            <a:gdLst/>
            <a:ahLst/>
            <a:cxnLst/>
            <a:rect r="r" b="b" t="t" l="l"/>
            <a:pathLst>
              <a:path h="8374617" w="16588225">
                <a:moveTo>
                  <a:pt x="0" y="0"/>
                </a:moveTo>
                <a:lnTo>
                  <a:pt x="16588225" y="0"/>
                </a:lnTo>
                <a:lnTo>
                  <a:pt x="16588225" y="8374617"/>
                </a:lnTo>
                <a:lnTo>
                  <a:pt x="0" y="8374617"/>
                </a:lnTo>
                <a:lnTo>
                  <a:pt x="0" y="0"/>
                </a:lnTo>
                <a:close/>
              </a:path>
            </a:pathLst>
          </a:custGeom>
          <a:blipFill>
            <a:blip r:embed="rId4"/>
            <a:stretch>
              <a:fillRect l="0" t="-17367" r="-2032" b="-17367"/>
            </a:stretch>
          </a:blipFill>
        </p:spPr>
      </p:sp>
      <p:sp>
        <p:nvSpPr>
          <p:cNvPr name="TextBox 13" id="13"/>
          <p:cNvSpPr txBox="true"/>
          <p:nvPr/>
        </p:nvSpPr>
        <p:spPr>
          <a:xfrm rot="0">
            <a:off x="1458803" y="4869205"/>
            <a:ext cx="15474186" cy="1552575"/>
          </a:xfrm>
          <a:prstGeom prst="rect">
            <a:avLst/>
          </a:prstGeom>
        </p:spPr>
        <p:txBody>
          <a:bodyPr anchor="t" rtlCol="false" tIns="0" lIns="0" bIns="0" rIns="0">
            <a:spAutoFit/>
          </a:bodyPr>
          <a:lstStyle/>
          <a:p>
            <a:pPr algn="ctr">
              <a:lnSpc>
                <a:spcPts val="12599"/>
              </a:lnSpc>
            </a:pPr>
            <a:r>
              <a:rPr lang="en-US" sz="9000">
                <a:solidFill>
                  <a:srgbClr val="FF6E05"/>
                </a:solidFill>
                <a:latin typeface="Cy Grotesk Wide Bold"/>
              </a:rPr>
              <a:t>SHOP SALES</a:t>
            </a:r>
          </a:p>
        </p:txBody>
      </p:sp>
      <p:sp>
        <p:nvSpPr>
          <p:cNvPr name="TextBox 14" id="14"/>
          <p:cNvSpPr txBox="true"/>
          <p:nvPr/>
        </p:nvSpPr>
        <p:spPr>
          <a:xfrm rot="0">
            <a:off x="11693771" y="9353866"/>
            <a:ext cx="5756522" cy="533400"/>
          </a:xfrm>
          <a:prstGeom prst="rect">
            <a:avLst/>
          </a:prstGeom>
        </p:spPr>
        <p:txBody>
          <a:bodyPr anchor="t" rtlCol="false" tIns="0" lIns="0" bIns="0" rIns="0">
            <a:spAutoFit/>
          </a:bodyPr>
          <a:lstStyle/>
          <a:p>
            <a:pPr algn="ctr">
              <a:lnSpc>
                <a:spcPts val="4200"/>
              </a:lnSpc>
            </a:pPr>
            <a:r>
              <a:rPr lang="en-US" sz="3000" spc="168">
                <a:solidFill>
                  <a:srgbClr val="FFFFFF"/>
                </a:solidFill>
                <a:latin typeface="Cy Grotesk Wide Light"/>
              </a:rPr>
              <a:t>SAMUEL ORIJA</a:t>
            </a:r>
          </a:p>
        </p:txBody>
      </p:sp>
      <p:sp>
        <p:nvSpPr>
          <p:cNvPr name="TextBox 15" id="15"/>
          <p:cNvSpPr txBox="true"/>
          <p:nvPr/>
        </p:nvSpPr>
        <p:spPr>
          <a:xfrm rot="0">
            <a:off x="2376767" y="3256267"/>
            <a:ext cx="138959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Cy Grotesk Wide Bold"/>
              </a:rPr>
              <a:t>COFFEE</a:t>
            </a:r>
          </a:p>
        </p:txBody>
      </p:sp>
      <p:sp>
        <p:nvSpPr>
          <p:cNvPr name="Freeform 16" id="16"/>
          <p:cNvSpPr/>
          <p:nvPr/>
        </p:nvSpPr>
        <p:spPr>
          <a:xfrm flipH="false" flipV="false" rot="0">
            <a:off x="13730691" y="4870894"/>
            <a:ext cx="3616689" cy="4173848"/>
          </a:xfrm>
          <a:custGeom>
            <a:avLst/>
            <a:gdLst/>
            <a:ahLst/>
            <a:cxnLst/>
            <a:rect r="r" b="b" t="t" l="l"/>
            <a:pathLst>
              <a:path h="4173848" w="3616689">
                <a:moveTo>
                  <a:pt x="0" y="0"/>
                </a:moveTo>
                <a:lnTo>
                  <a:pt x="3616689" y="0"/>
                </a:lnTo>
                <a:lnTo>
                  <a:pt x="3616689" y="4173847"/>
                </a:lnTo>
                <a:lnTo>
                  <a:pt x="0" y="4173847"/>
                </a:lnTo>
                <a:lnTo>
                  <a:pt x="0" y="0"/>
                </a:lnTo>
                <a:close/>
              </a:path>
            </a:pathLst>
          </a:custGeom>
          <a:blipFill>
            <a:blip r:embed="rId5"/>
            <a:stretch>
              <a:fillRect l="-7702" t="0" r="-7702"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2956377" y="5420728"/>
            <a:ext cx="5331623" cy="4860324"/>
            <a:chOff x="0" y="0"/>
            <a:chExt cx="1404214" cy="1280085"/>
          </a:xfrm>
        </p:grpSpPr>
        <p:sp>
          <p:nvSpPr>
            <p:cNvPr name="Freeform 3" id="3"/>
            <p:cNvSpPr/>
            <p:nvPr/>
          </p:nvSpPr>
          <p:spPr>
            <a:xfrm flipH="false" flipV="false" rot="0">
              <a:off x="0" y="0"/>
              <a:ext cx="1404214" cy="1280085"/>
            </a:xfrm>
            <a:custGeom>
              <a:avLst/>
              <a:gdLst/>
              <a:ahLst/>
              <a:cxnLst/>
              <a:rect r="r" b="b" t="t" l="l"/>
              <a:pathLst>
                <a:path h="1280085" w="1404214">
                  <a:moveTo>
                    <a:pt x="0" y="0"/>
                  </a:moveTo>
                  <a:lnTo>
                    <a:pt x="1404214" y="0"/>
                  </a:lnTo>
                  <a:lnTo>
                    <a:pt x="1404214" y="1280085"/>
                  </a:lnTo>
                  <a:lnTo>
                    <a:pt x="0" y="1280085"/>
                  </a:lnTo>
                  <a:close/>
                </a:path>
              </a:pathLst>
            </a:custGeom>
            <a:solidFill>
              <a:srgbClr val="7B5345"/>
            </a:solidFill>
          </p:spPr>
        </p:sp>
        <p:sp>
          <p:nvSpPr>
            <p:cNvPr name="TextBox 4" id="4"/>
            <p:cNvSpPr txBox="true"/>
            <p:nvPr/>
          </p:nvSpPr>
          <p:spPr>
            <a:xfrm>
              <a:off x="0" y="-28575"/>
              <a:ext cx="1404214" cy="1308660"/>
            </a:xfrm>
            <a:prstGeom prst="rect">
              <a:avLst/>
            </a:prstGeom>
          </p:spPr>
          <p:txBody>
            <a:bodyPr anchor="ctr" rtlCol="false" tIns="50800" lIns="50800" bIns="50800" rIns="50800"/>
            <a:lstStyle/>
            <a:p>
              <a:pPr algn="ctr">
                <a:lnSpc>
                  <a:spcPts val="3132"/>
                </a:lnSpc>
              </a:pPr>
            </a:p>
          </p:txBody>
        </p:sp>
      </p:grpSp>
      <p:sp>
        <p:nvSpPr>
          <p:cNvPr name="TextBox 5" id="5"/>
          <p:cNvSpPr txBox="true"/>
          <p:nvPr/>
        </p:nvSpPr>
        <p:spPr>
          <a:xfrm rot="0">
            <a:off x="699411" y="1892486"/>
            <a:ext cx="15737142" cy="7642785"/>
          </a:xfrm>
          <a:prstGeom prst="rect">
            <a:avLst/>
          </a:prstGeom>
        </p:spPr>
        <p:txBody>
          <a:bodyPr anchor="t" rtlCol="false" tIns="0" lIns="0" bIns="0" rIns="0">
            <a:spAutoFit/>
          </a:bodyPr>
          <a:lstStyle/>
          <a:p>
            <a:pPr algn="l">
              <a:lnSpc>
                <a:spcPts val="5044"/>
              </a:lnSpc>
            </a:pPr>
          </a:p>
          <a:p>
            <a:pPr algn="l">
              <a:lnSpc>
                <a:spcPts val="5044"/>
              </a:lnSpc>
            </a:pPr>
            <a:r>
              <a:rPr lang="en-US" sz="3602">
                <a:solidFill>
                  <a:srgbClr val="FFFFFF"/>
                </a:solidFill>
                <a:latin typeface="Inter Light"/>
              </a:rPr>
              <a:t>The following recommendations are based on the monthly sales, orders, and quantity sold analysis, and are aimed at optimizing operations, increasing sales, and enhancing customer satisfaction:</a:t>
            </a:r>
          </a:p>
          <a:p>
            <a:pPr algn="l" marL="777875" indent="-388937" lvl="1">
              <a:lnSpc>
                <a:spcPts val="5044"/>
              </a:lnSpc>
              <a:buFont typeface="Arial"/>
              <a:buChar char="•"/>
            </a:pPr>
            <a:r>
              <a:rPr lang="en-US" sz="3602">
                <a:solidFill>
                  <a:srgbClr val="FFFFFF"/>
                </a:solidFill>
                <a:latin typeface="Inter Light"/>
              </a:rPr>
              <a:t>Implementation of strategic marketing campaigns, by focusing on peak months(March, April and May).</a:t>
            </a:r>
          </a:p>
          <a:p>
            <a:pPr algn="l" marL="777875" indent="-388937" lvl="1">
              <a:lnSpc>
                <a:spcPts val="5044"/>
              </a:lnSpc>
              <a:buFont typeface="Arial"/>
              <a:buChar char="•"/>
            </a:pPr>
            <a:r>
              <a:rPr lang="en-US" sz="3602">
                <a:solidFill>
                  <a:srgbClr val="FFFFFF"/>
                </a:solidFill>
                <a:latin typeface="Inter Light"/>
              </a:rPr>
              <a:t>Ensure adequate inventory management, stocking up on high-demand products, to withstand the increased sales and orders, mostly during peak months</a:t>
            </a:r>
          </a:p>
          <a:p>
            <a:pPr algn="l" marL="777875" indent="-388937" lvl="1">
              <a:lnSpc>
                <a:spcPts val="5044"/>
              </a:lnSpc>
              <a:buFont typeface="Arial"/>
              <a:buChar char="•"/>
            </a:pPr>
            <a:r>
              <a:rPr lang="en-US" sz="3602">
                <a:solidFill>
                  <a:srgbClr val="FFFFFF"/>
                </a:solidFill>
                <a:latin typeface="Inter Light"/>
              </a:rPr>
              <a:t>Introduce promotional offers and discounts during off-peak months to sustain steady sales growth and customer retention.</a:t>
            </a:r>
          </a:p>
          <a:p>
            <a:pPr algn="l">
              <a:lnSpc>
                <a:spcPts val="5044"/>
              </a:lnSpc>
            </a:pPr>
          </a:p>
        </p:txBody>
      </p:sp>
      <p:sp>
        <p:nvSpPr>
          <p:cNvPr name="Freeform 6" id="6"/>
          <p:cNvSpPr/>
          <p:nvPr/>
        </p:nvSpPr>
        <p:spPr>
          <a:xfrm flipH="false" flipV="false" rot="0">
            <a:off x="-342750" y="9258300"/>
            <a:ext cx="1371450" cy="1356489"/>
          </a:xfrm>
          <a:custGeom>
            <a:avLst/>
            <a:gdLst/>
            <a:ahLst/>
            <a:cxnLst/>
            <a:rect r="r" b="b" t="t" l="l"/>
            <a:pathLst>
              <a:path h="1356489" w="1371450">
                <a:moveTo>
                  <a:pt x="0" y="0"/>
                </a:moveTo>
                <a:lnTo>
                  <a:pt x="1371450" y="0"/>
                </a:lnTo>
                <a:lnTo>
                  <a:pt x="1371450" y="1356489"/>
                </a:lnTo>
                <a:lnTo>
                  <a:pt x="0" y="1356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99411" y="981075"/>
            <a:ext cx="8980215" cy="954405"/>
          </a:xfrm>
          <a:prstGeom prst="rect">
            <a:avLst/>
          </a:prstGeom>
        </p:spPr>
        <p:txBody>
          <a:bodyPr anchor="t" rtlCol="false" tIns="0" lIns="0" bIns="0" rIns="0">
            <a:spAutoFit/>
          </a:bodyPr>
          <a:lstStyle/>
          <a:p>
            <a:pPr algn="l">
              <a:lnSpc>
                <a:spcPts val="7560"/>
              </a:lnSpc>
            </a:pPr>
            <a:r>
              <a:rPr lang="en-US" sz="6000">
                <a:solidFill>
                  <a:srgbClr val="F58235"/>
                </a:solidFill>
                <a:latin typeface="Cy Grotesk Wide Bold"/>
              </a:rPr>
              <a:t>RECOMMENDATION</a:t>
            </a:r>
          </a:p>
        </p:txBody>
      </p:sp>
      <p:sp>
        <p:nvSpPr>
          <p:cNvPr name="TextBox 8" id="8"/>
          <p:cNvSpPr txBox="true"/>
          <p:nvPr/>
        </p:nvSpPr>
        <p:spPr>
          <a:xfrm rot="0">
            <a:off x="12188503" y="9487646"/>
            <a:ext cx="5756522" cy="365759"/>
          </a:xfrm>
          <a:prstGeom prst="rect">
            <a:avLst/>
          </a:prstGeom>
        </p:spPr>
        <p:txBody>
          <a:bodyPr anchor="t" rtlCol="false" tIns="0" lIns="0" bIns="0" rIns="0">
            <a:spAutoFit/>
          </a:bodyPr>
          <a:lstStyle/>
          <a:p>
            <a:pPr algn="ctr">
              <a:lnSpc>
                <a:spcPts val="2940"/>
              </a:lnSpc>
            </a:pPr>
            <a:r>
              <a:rPr lang="en-US" sz="2100" spc="117">
                <a:solidFill>
                  <a:srgbClr val="FFFFFF"/>
                </a:solidFill>
                <a:latin typeface="Cy Grotesk Wide Light"/>
              </a:rPr>
              <a:t> SAMUEL ORIJA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421500"/>
          </a:xfrm>
          <a:custGeom>
            <a:avLst/>
            <a:gdLst/>
            <a:ahLst/>
            <a:cxnLst/>
            <a:rect r="r" b="b" t="t" l="l"/>
            <a:pathLst>
              <a:path h="10421500" w="18288000">
                <a:moveTo>
                  <a:pt x="0" y="0"/>
                </a:moveTo>
                <a:lnTo>
                  <a:pt x="18288000" y="0"/>
                </a:lnTo>
                <a:lnTo>
                  <a:pt x="18288000" y="10421500"/>
                </a:lnTo>
                <a:lnTo>
                  <a:pt x="0" y="10421500"/>
                </a:lnTo>
                <a:lnTo>
                  <a:pt x="0" y="0"/>
                </a:lnTo>
                <a:close/>
              </a:path>
            </a:pathLst>
          </a:custGeom>
          <a:blipFill>
            <a:blip r:embed="rId2">
              <a:alphaModFix amt="19999"/>
            </a:blip>
            <a:stretch>
              <a:fillRect l="0" t="-106719" r="0" b="-105404"/>
            </a:stretch>
          </a:blipFill>
        </p:spPr>
      </p:sp>
      <p:grpSp>
        <p:nvGrpSpPr>
          <p:cNvPr name="Group 3" id="3"/>
          <p:cNvGrpSpPr/>
          <p:nvPr/>
        </p:nvGrpSpPr>
        <p:grpSpPr>
          <a:xfrm rot="0">
            <a:off x="16977595" y="7298376"/>
            <a:ext cx="1932925" cy="5301017"/>
            <a:chOff x="0" y="0"/>
            <a:chExt cx="509083" cy="1396153"/>
          </a:xfrm>
        </p:grpSpPr>
        <p:sp>
          <p:nvSpPr>
            <p:cNvPr name="Freeform 4" id="4"/>
            <p:cNvSpPr/>
            <p:nvPr/>
          </p:nvSpPr>
          <p:spPr>
            <a:xfrm flipH="false" flipV="false" rot="0">
              <a:off x="0" y="0"/>
              <a:ext cx="509083" cy="1396153"/>
            </a:xfrm>
            <a:custGeom>
              <a:avLst/>
              <a:gdLst/>
              <a:ahLst/>
              <a:cxnLst/>
              <a:rect r="r" b="b" t="t" l="l"/>
              <a:pathLst>
                <a:path h="1396153" w="509083">
                  <a:moveTo>
                    <a:pt x="0" y="0"/>
                  </a:moveTo>
                  <a:lnTo>
                    <a:pt x="509083" y="0"/>
                  </a:lnTo>
                  <a:lnTo>
                    <a:pt x="509083" y="1396153"/>
                  </a:lnTo>
                  <a:lnTo>
                    <a:pt x="0" y="1396153"/>
                  </a:lnTo>
                  <a:close/>
                </a:path>
              </a:pathLst>
            </a:custGeom>
            <a:solidFill>
              <a:srgbClr val="323156"/>
            </a:solidFill>
          </p:spPr>
        </p:sp>
        <p:sp>
          <p:nvSpPr>
            <p:cNvPr name="TextBox 5" id="5"/>
            <p:cNvSpPr txBox="true"/>
            <p:nvPr/>
          </p:nvSpPr>
          <p:spPr>
            <a:xfrm>
              <a:off x="0" y="-47625"/>
              <a:ext cx="509083" cy="1443778"/>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3878284" y="-955135"/>
            <a:ext cx="5265802" cy="3689874"/>
            <a:chOff x="0" y="0"/>
            <a:chExt cx="1386878" cy="971819"/>
          </a:xfrm>
        </p:grpSpPr>
        <p:sp>
          <p:nvSpPr>
            <p:cNvPr name="Freeform 7" id="7"/>
            <p:cNvSpPr/>
            <p:nvPr/>
          </p:nvSpPr>
          <p:spPr>
            <a:xfrm flipH="false" flipV="false" rot="0">
              <a:off x="0" y="0"/>
              <a:ext cx="1386878" cy="971819"/>
            </a:xfrm>
            <a:custGeom>
              <a:avLst/>
              <a:gdLst/>
              <a:ahLst/>
              <a:cxnLst/>
              <a:rect r="r" b="b" t="t" l="l"/>
              <a:pathLst>
                <a:path h="971819" w="1386878">
                  <a:moveTo>
                    <a:pt x="0" y="0"/>
                  </a:moveTo>
                  <a:lnTo>
                    <a:pt x="1386878" y="0"/>
                  </a:lnTo>
                  <a:lnTo>
                    <a:pt x="1386878" y="971819"/>
                  </a:lnTo>
                  <a:lnTo>
                    <a:pt x="0" y="971819"/>
                  </a:lnTo>
                  <a:close/>
                </a:path>
              </a:pathLst>
            </a:custGeom>
            <a:solidFill>
              <a:srgbClr val="323156"/>
            </a:solidFill>
          </p:spPr>
        </p:sp>
        <p:sp>
          <p:nvSpPr>
            <p:cNvPr name="TextBox 8" id="8"/>
            <p:cNvSpPr txBox="true"/>
            <p:nvPr/>
          </p:nvSpPr>
          <p:spPr>
            <a:xfrm>
              <a:off x="0" y="-47625"/>
              <a:ext cx="1386878" cy="1019444"/>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0" y="157869"/>
            <a:ext cx="13562431" cy="1463865"/>
          </a:xfrm>
          <a:custGeom>
            <a:avLst/>
            <a:gdLst/>
            <a:ahLst/>
            <a:cxnLst/>
            <a:rect r="r" b="b" t="t" l="l"/>
            <a:pathLst>
              <a:path h="1463865" w="13562431">
                <a:moveTo>
                  <a:pt x="0" y="0"/>
                </a:moveTo>
                <a:lnTo>
                  <a:pt x="13562431" y="0"/>
                </a:lnTo>
                <a:lnTo>
                  <a:pt x="13562431" y="1463865"/>
                </a:lnTo>
                <a:lnTo>
                  <a:pt x="0" y="1463865"/>
                </a:lnTo>
                <a:lnTo>
                  <a:pt x="0" y="0"/>
                </a:lnTo>
                <a:close/>
              </a:path>
            </a:pathLst>
          </a:custGeom>
          <a:blipFill>
            <a:blip r:embed="rId3"/>
            <a:stretch>
              <a:fillRect l="0" t="-6229" r="0" b="-6229"/>
            </a:stretch>
          </a:blipFill>
        </p:spPr>
      </p:sp>
      <p:sp>
        <p:nvSpPr>
          <p:cNvPr name="Freeform 10" id="10"/>
          <p:cNvSpPr/>
          <p:nvPr/>
        </p:nvSpPr>
        <p:spPr>
          <a:xfrm flipH="false" flipV="false" rot="0">
            <a:off x="0" y="2031005"/>
            <a:ext cx="8802856" cy="5267371"/>
          </a:xfrm>
          <a:custGeom>
            <a:avLst/>
            <a:gdLst/>
            <a:ahLst/>
            <a:cxnLst/>
            <a:rect r="r" b="b" t="t" l="l"/>
            <a:pathLst>
              <a:path h="5267371" w="8802856">
                <a:moveTo>
                  <a:pt x="0" y="0"/>
                </a:moveTo>
                <a:lnTo>
                  <a:pt x="8802856" y="0"/>
                </a:lnTo>
                <a:lnTo>
                  <a:pt x="8802856" y="5267371"/>
                </a:lnTo>
                <a:lnTo>
                  <a:pt x="0" y="5267371"/>
                </a:lnTo>
                <a:lnTo>
                  <a:pt x="0" y="0"/>
                </a:lnTo>
                <a:close/>
              </a:path>
            </a:pathLst>
          </a:custGeom>
          <a:blipFill>
            <a:blip r:embed="rId4"/>
            <a:stretch>
              <a:fillRect l="-17045" t="-3196" r="0" b="-3196"/>
            </a:stretch>
          </a:blipFill>
        </p:spPr>
      </p:sp>
      <p:sp>
        <p:nvSpPr>
          <p:cNvPr name="Freeform 11" id="11"/>
          <p:cNvSpPr/>
          <p:nvPr/>
        </p:nvSpPr>
        <p:spPr>
          <a:xfrm flipH="false" flipV="false" rot="0">
            <a:off x="9144000" y="2031005"/>
            <a:ext cx="8770502" cy="5166586"/>
          </a:xfrm>
          <a:custGeom>
            <a:avLst/>
            <a:gdLst/>
            <a:ahLst/>
            <a:cxnLst/>
            <a:rect r="r" b="b" t="t" l="l"/>
            <a:pathLst>
              <a:path h="5166586" w="8770502">
                <a:moveTo>
                  <a:pt x="0" y="0"/>
                </a:moveTo>
                <a:lnTo>
                  <a:pt x="8770502" y="0"/>
                </a:lnTo>
                <a:lnTo>
                  <a:pt x="8770502" y="5166585"/>
                </a:lnTo>
                <a:lnTo>
                  <a:pt x="0" y="5166585"/>
                </a:lnTo>
                <a:lnTo>
                  <a:pt x="0" y="0"/>
                </a:lnTo>
                <a:close/>
              </a:path>
            </a:pathLst>
          </a:custGeom>
          <a:blipFill>
            <a:blip r:embed="rId5"/>
            <a:stretch>
              <a:fillRect l="0" t="-3384" r="0" b="-2578"/>
            </a:stretch>
          </a:blipFill>
        </p:spPr>
      </p:sp>
      <p:sp>
        <p:nvSpPr>
          <p:cNvPr name="Freeform 12" id="12"/>
          <p:cNvSpPr/>
          <p:nvPr/>
        </p:nvSpPr>
        <p:spPr>
          <a:xfrm flipH="false" flipV="false" rot="0">
            <a:off x="0" y="7707951"/>
            <a:ext cx="8802856" cy="6807664"/>
          </a:xfrm>
          <a:custGeom>
            <a:avLst/>
            <a:gdLst/>
            <a:ahLst/>
            <a:cxnLst/>
            <a:rect r="r" b="b" t="t" l="l"/>
            <a:pathLst>
              <a:path h="6807664" w="8802856">
                <a:moveTo>
                  <a:pt x="0" y="0"/>
                </a:moveTo>
                <a:lnTo>
                  <a:pt x="8802856" y="0"/>
                </a:lnTo>
                <a:lnTo>
                  <a:pt x="8802856" y="6807663"/>
                </a:lnTo>
                <a:lnTo>
                  <a:pt x="0" y="6807663"/>
                </a:lnTo>
                <a:lnTo>
                  <a:pt x="0" y="0"/>
                </a:lnTo>
                <a:close/>
              </a:path>
            </a:pathLst>
          </a:custGeom>
          <a:blipFill>
            <a:blip r:embed="rId6"/>
            <a:stretch>
              <a:fillRect l="-16975" t="0" r="-11722" b="0"/>
            </a:stretch>
          </a:blipFill>
        </p:spPr>
      </p:sp>
      <p:sp>
        <p:nvSpPr>
          <p:cNvPr name="Freeform 13" id="13"/>
          <p:cNvSpPr/>
          <p:nvPr/>
        </p:nvSpPr>
        <p:spPr>
          <a:xfrm flipH="false" flipV="false" rot="0">
            <a:off x="13835640" y="157869"/>
            <a:ext cx="4108418" cy="1463865"/>
          </a:xfrm>
          <a:custGeom>
            <a:avLst/>
            <a:gdLst/>
            <a:ahLst/>
            <a:cxnLst/>
            <a:rect r="r" b="b" t="t" l="l"/>
            <a:pathLst>
              <a:path h="1463865" w="4108418">
                <a:moveTo>
                  <a:pt x="0" y="0"/>
                </a:moveTo>
                <a:lnTo>
                  <a:pt x="4108418" y="0"/>
                </a:lnTo>
                <a:lnTo>
                  <a:pt x="4108418" y="1463865"/>
                </a:lnTo>
                <a:lnTo>
                  <a:pt x="0" y="1463865"/>
                </a:lnTo>
                <a:lnTo>
                  <a:pt x="0" y="0"/>
                </a:lnTo>
                <a:close/>
              </a:path>
            </a:pathLst>
          </a:custGeom>
          <a:blipFill>
            <a:blip r:embed="rId7"/>
            <a:stretch>
              <a:fillRect l="-15893" t="0" r="-11733" b="-2698"/>
            </a:stretch>
          </a:blipFill>
        </p:spPr>
      </p:sp>
      <p:sp>
        <p:nvSpPr>
          <p:cNvPr name="TextBox 14" id="14"/>
          <p:cNvSpPr txBox="true"/>
          <p:nvPr/>
        </p:nvSpPr>
        <p:spPr>
          <a:xfrm rot="0">
            <a:off x="12188503" y="9487646"/>
            <a:ext cx="5756522" cy="365759"/>
          </a:xfrm>
          <a:prstGeom prst="rect">
            <a:avLst/>
          </a:prstGeom>
        </p:spPr>
        <p:txBody>
          <a:bodyPr anchor="t" rtlCol="false" tIns="0" lIns="0" bIns="0" rIns="0">
            <a:spAutoFit/>
          </a:bodyPr>
          <a:lstStyle/>
          <a:p>
            <a:pPr algn="ctr">
              <a:lnSpc>
                <a:spcPts val="2940"/>
              </a:lnSpc>
            </a:pPr>
            <a:r>
              <a:rPr lang="en-US" sz="2100" spc="117">
                <a:solidFill>
                  <a:srgbClr val="FFFFFF"/>
                </a:solidFill>
                <a:latin typeface="Cy Grotesk Wide Light"/>
              </a:rPr>
              <a:t>BY: SAMUEL ORIJA</a:t>
            </a:r>
          </a:p>
        </p:txBody>
      </p:sp>
      <p:sp>
        <p:nvSpPr>
          <p:cNvPr name="Freeform 15" id="15"/>
          <p:cNvSpPr/>
          <p:nvPr/>
        </p:nvSpPr>
        <p:spPr>
          <a:xfrm flipH="false" flipV="false" rot="0">
            <a:off x="9144000" y="7607165"/>
            <a:ext cx="8801025" cy="3223910"/>
          </a:xfrm>
          <a:custGeom>
            <a:avLst/>
            <a:gdLst/>
            <a:ahLst/>
            <a:cxnLst/>
            <a:rect r="r" b="b" t="t" l="l"/>
            <a:pathLst>
              <a:path h="3223910" w="8801025">
                <a:moveTo>
                  <a:pt x="0" y="0"/>
                </a:moveTo>
                <a:lnTo>
                  <a:pt x="8801025" y="0"/>
                </a:lnTo>
                <a:lnTo>
                  <a:pt x="8801025" y="3223910"/>
                </a:lnTo>
                <a:lnTo>
                  <a:pt x="0" y="3223910"/>
                </a:lnTo>
                <a:lnTo>
                  <a:pt x="0" y="0"/>
                </a:lnTo>
                <a:close/>
              </a:path>
            </a:pathLst>
          </a:custGeom>
          <a:blipFill>
            <a:blip r:embed="rId6"/>
            <a:stretch>
              <a:fillRect l="-7903" t="-111161" r="-2082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251613" y="3473376"/>
            <a:ext cx="19745830" cy="3258195"/>
            <a:chOff x="0" y="0"/>
            <a:chExt cx="5200548" cy="858125"/>
          </a:xfrm>
        </p:grpSpPr>
        <p:sp>
          <p:nvSpPr>
            <p:cNvPr name="Freeform 3" id="3"/>
            <p:cNvSpPr/>
            <p:nvPr/>
          </p:nvSpPr>
          <p:spPr>
            <a:xfrm flipH="false" flipV="false" rot="0">
              <a:off x="0" y="0"/>
              <a:ext cx="5200548" cy="858126"/>
            </a:xfrm>
            <a:custGeom>
              <a:avLst/>
              <a:gdLst/>
              <a:ahLst/>
              <a:cxnLst/>
              <a:rect r="r" b="b" t="t" l="l"/>
              <a:pathLst>
                <a:path h="858126" w="5200548">
                  <a:moveTo>
                    <a:pt x="0" y="0"/>
                  </a:moveTo>
                  <a:lnTo>
                    <a:pt x="5200548" y="0"/>
                  </a:lnTo>
                  <a:lnTo>
                    <a:pt x="5200548" y="858126"/>
                  </a:lnTo>
                  <a:lnTo>
                    <a:pt x="0" y="858126"/>
                  </a:lnTo>
                  <a:close/>
                </a:path>
              </a:pathLst>
            </a:custGeom>
            <a:solidFill>
              <a:srgbClr val="323156"/>
            </a:solidFill>
          </p:spPr>
        </p:sp>
        <p:sp>
          <p:nvSpPr>
            <p:cNvPr name="TextBox 4" id="4"/>
            <p:cNvSpPr txBox="true"/>
            <p:nvPr/>
          </p:nvSpPr>
          <p:spPr>
            <a:xfrm>
              <a:off x="0" y="-28575"/>
              <a:ext cx="5200548" cy="886700"/>
            </a:xfrm>
            <a:prstGeom prst="rect">
              <a:avLst/>
            </a:prstGeom>
          </p:spPr>
          <p:txBody>
            <a:bodyPr anchor="ctr" rtlCol="false" tIns="50800" lIns="50800" bIns="50800" rIns="50800"/>
            <a:lstStyle/>
            <a:p>
              <a:pPr algn="ctr">
                <a:lnSpc>
                  <a:spcPts val="3132"/>
                </a:lnSpc>
              </a:pPr>
            </a:p>
          </p:txBody>
        </p:sp>
      </p:grpSp>
      <p:sp>
        <p:nvSpPr>
          <p:cNvPr name="Freeform 5" id="5"/>
          <p:cNvSpPr/>
          <p:nvPr/>
        </p:nvSpPr>
        <p:spPr>
          <a:xfrm flipH="false" flipV="false" rot="0">
            <a:off x="-342750" y="9258300"/>
            <a:ext cx="1371450" cy="1356489"/>
          </a:xfrm>
          <a:custGeom>
            <a:avLst/>
            <a:gdLst/>
            <a:ahLst/>
            <a:cxnLst/>
            <a:rect r="r" b="b" t="t" l="l"/>
            <a:pathLst>
              <a:path h="1356489" w="1371450">
                <a:moveTo>
                  <a:pt x="0" y="0"/>
                </a:moveTo>
                <a:lnTo>
                  <a:pt x="1371450" y="0"/>
                </a:lnTo>
                <a:lnTo>
                  <a:pt x="1371450" y="1356489"/>
                </a:lnTo>
                <a:lnTo>
                  <a:pt x="0" y="1356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122766" y="-327789"/>
            <a:ext cx="1371450" cy="1356489"/>
          </a:xfrm>
          <a:custGeom>
            <a:avLst/>
            <a:gdLst/>
            <a:ahLst/>
            <a:cxnLst/>
            <a:rect r="r" b="b" t="t" l="l"/>
            <a:pathLst>
              <a:path h="1356489" w="1371450">
                <a:moveTo>
                  <a:pt x="0" y="0"/>
                </a:moveTo>
                <a:lnTo>
                  <a:pt x="1371450" y="0"/>
                </a:lnTo>
                <a:lnTo>
                  <a:pt x="1371450" y="1356489"/>
                </a:lnTo>
                <a:lnTo>
                  <a:pt x="0" y="1356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80010"/>
            <a:ext cx="18288000" cy="10251096"/>
          </a:xfrm>
          <a:custGeom>
            <a:avLst/>
            <a:gdLst/>
            <a:ahLst/>
            <a:cxnLst/>
            <a:rect r="r" b="b" t="t" l="l"/>
            <a:pathLst>
              <a:path h="10251096" w="18288000">
                <a:moveTo>
                  <a:pt x="0" y="0"/>
                </a:moveTo>
                <a:lnTo>
                  <a:pt x="18288000" y="0"/>
                </a:lnTo>
                <a:lnTo>
                  <a:pt x="18288000" y="10251096"/>
                </a:lnTo>
                <a:lnTo>
                  <a:pt x="0" y="10251096"/>
                </a:lnTo>
                <a:lnTo>
                  <a:pt x="0" y="0"/>
                </a:lnTo>
                <a:close/>
              </a:path>
            </a:pathLst>
          </a:custGeom>
          <a:blipFill>
            <a:blip r:embed="rId4">
              <a:alphaModFix amt="50000"/>
            </a:blip>
            <a:stretch>
              <a:fillRect l="0" t="-955" r="0" b="-955"/>
            </a:stretch>
          </a:blipFill>
        </p:spPr>
      </p:sp>
      <p:sp>
        <p:nvSpPr>
          <p:cNvPr name="TextBox 8" id="8"/>
          <p:cNvSpPr txBox="true"/>
          <p:nvPr/>
        </p:nvSpPr>
        <p:spPr>
          <a:xfrm rot="0">
            <a:off x="3610025" y="4205072"/>
            <a:ext cx="11067951" cy="1552575"/>
          </a:xfrm>
          <a:prstGeom prst="rect">
            <a:avLst/>
          </a:prstGeom>
        </p:spPr>
        <p:txBody>
          <a:bodyPr anchor="t" rtlCol="false" tIns="0" lIns="0" bIns="0" rIns="0">
            <a:spAutoFit/>
          </a:bodyPr>
          <a:lstStyle/>
          <a:p>
            <a:pPr algn="ctr">
              <a:lnSpc>
                <a:spcPts val="12599"/>
              </a:lnSpc>
            </a:pPr>
            <a:r>
              <a:rPr lang="en-US" sz="9000">
                <a:solidFill>
                  <a:srgbClr val="F58235"/>
                </a:solidFill>
                <a:latin typeface="Cy Grotesk Wide Bold"/>
              </a:rPr>
              <a:t>THANK YOU</a:t>
            </a:r>
          </a:p>
        </p:txBody>
      </p:sp>
      <p:sp>
        <p:nvSpPr>
          <p:cNvPr name="TextBox 9" id="9"/>
          <p:cNvSpPr txBox="true"/>
          <p:nvPr/>
        </p:nvSpPr>
        <p:spPr>
          <a:xfrm rot="0">
            <a:off x="12188503" y="9487646"/>
            <a:ext cx="5756522" cy="365759"/>
          </a:xfrm>
          <a:prstGeom prst="rect">
            <a:avLst/>
          </a:prstGeom>
        </p:spPr>
        <p:txBody>
          <a:bodyPr anchor="t" rtlCol="false" tIns="0" lIns="0" bIns="0" rIns="0">
            <a:spAutoFit/>
          </a:bodyPr>
          <a:lstStyle/>
          <a:p>
            <a:pPr algn="ctr">
              <a:lnSpc>
                <a:spcPts val="2940"/>
              </a:lnSpc>
            </a:pPr>
            <a:r>
              <a:rPr lang="en-US" sz="2100" spc="117">
                <a:solidFill>
                  <a:srgbClr val="FFFFFF"/>
                </a:solidFill>
                <a:latin typeface="Cy Grotesk Wide Light"/>
              </a:rPr>
              <a:t>SAMUEL ORIJA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369529" y="-417201"/>
            <a:ext cx="2477359" cy="6595723"/>
            <a:chOff x="0" y="0"/>
            <a:chExt cx="652473" cy="1737145"/>
          </a:xfrm>
        </p:grpSpPr>
        <p:sp>
          <p:nvSpPr>
            <p:cNvPr name="Freeform 3" id="3"/>
            <p:cNvSpPr/>
            <p:nvPr/>
          </p:nvSpPr>
          <p:spPr>
            <a:xfrm flipH="false" flipV="false" rot="0">
              <a:off x="0" y="0"/>
              <a:ext cx="652473" cy="1737145"/>
            </a:xfrm>
            <a:custGeom>
              <a:avLst/>
              <a:gdLst/>
              <a:ahLst/>
              <a:cxnLst/>
              <a:rect r="r" b="b" t="t" l="l"/>
              <a:pathLst>
                <a:path h="1737145" w="652473">
                  <a:moveTo>
                    <a:pt x="0" y="0"/>
                  </a:moveTo>
                  <a:lnTo>
                    <a:pt x="652473" y="0"/>
                  </a:lnTo>
                  <a:lnTo>
                    <a:pt x="652473" y="1737145"/>
                  </a:lnTo>
                  <a:lnTo>
                    <a:pt x="0" y="1737145"/>
                  </a:lnTo>
                  <a:close/>
                </a:path>
              </a:pathLst>
            </a:custGeom>
            <a:solidFill>
              <a:srgbClr val="F58235"/>
            </a:solidFill>
          </p:spPr>
        </p:sp>
        <p:sp>
          <p:nvSpPr>
            <p:cNvPr name="TextBox 4" id="4"/>
            <p:cNvSpPr txBox="true"/>
            <p:nvPr/>
          </p:nvSpPr>
          <p:spPr>
            <a:xfrm>
              <a:off x="0" y="-47625"/>
              <a:ext cx="652473" cy="178477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521663" y="8720421"/>
            <a:ext cx="8701163" cy="1910271"/>
            <a:chOff x="0" y="0"/>
            <a:chExt cx="2291664" cy="503117"/>
          </a:xfrm>
        </p:grpSpPr>
        <p:sp>
          <p:nvSpPr>
            <p:cNvPr name="Freeform 6" id="6"/>
            <p:cNvSpPr/>
            <p:nvPr/>
          </p:nvSpPr>
          <p:spPr>
            <a:xfrm flipH="false" flipV="false" rot="0">
              <a:off x="0" y="0"/>
              <a:ext cx="2291664" cy="503117"/>
            </a:xfrm>
            <a:custGeom>
              <a:avLst/>
              <a:gdLst/>
              <a:ahLst/>
              <a:cxnLst/>
              <a:rect r="r" b="b" t="t" l="l"/>
              <a:pathLst>
                <a:path h="503117" w="2291664">
                  <a:moveTo>
                    <a:pt x="0" y="0"/>
                  </a:moveTo>
                  <a:lnTo>
                    <a:pt x="2291664" y="0"/>
                  </a:lnTo>
                  <a:lnTo>
                    <a:pt x="2291664" y="503117"/>
                  </a:lnTo>
                  <a:lnTo>
                    <a:pt x="0" y="503117"/>
                  </a:lnTo>
                  <a:close/>
                </a:path>
              </a:pathLst>
            </a:custGeom>
            <a:solidFill>
              <a:srgbClr val="7B5345"/>
            </a:solidFill>
          </p:spPr>
        </p:sp>
        <p:sp>
          <p:nvSpPr>
            <p:cNvPr name="TextBox 7" id="7"/>
            <p:cNvSpPr txBox="true"/>
            <p:nvPr/>
          </p:nvSpPr>
          <p:spPr>
            <a:xfrm>
              <a:off x="0" y="-47625"/>
              <a:ext cx="2291664" cy="55074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7259300" y="-417201"/>
            <a:ext cx="1371450" cy="1356489"/>
          </a:xfrm>
          <a:custGeom>
            <a:avLst/>
            <a:gdLst/>
            <a:ahLst/>
            <a:cxnLst/>
            <a:rect r="r" b="b" t="t" l="l"/>
            <a:pathLst>
              <a:path h="1356489" w="1371450">
                <a:moveTo>
                  <a:pt x="0" y="0"/>
                </a:moveTo>
                <a:lnTo>
                  <a:pt x="1371450" y="0"/>
                </a:lnTo>
                <a:lnTo>
                  <a:pt x="1371450" y="1356489"/>
                </a:lnTo>
                <a:lnTo>
                  <a:pt x="0" y="1356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236162"/>
            <a:ext cx="18421290" cy="10523162"/>
          </a:xfrm>
          <a:custGeom>
            <a:avLst/>
            <a:gdLst/>
            <a:ahLst/>
            <a:cxnLst/>
            <a:rect r="r" b="b" t="t" l="l"/>
            <a:pathLst>
              <a:path h="10523162" w="18421290">
                <a:moveTo>
                  <a:pt x="0" y="0"/>
                </a:moveTo>
                <a:lnTo>
                  <a:pt x="18421290" y="0"/>
                </a:lnTo>
                <a:lnTo>
                  <a:pt x="18421290" y="10523162"/>
                </a:lnTo>
                <a:lnTo>
                  <a:pt x="0" y="10523162"/>
                </a:lnTo>
                <a:lnTo>
                  <a:pt x="0" y="0"/>
                </a:lnTo>
                <a:close/>
              </a:path>
            </a:pathLst>
          </a:custGeom>
          <a:blipFill>
            <a:blip r:embed="rId4">
              <a:alphaModFix amt="50000"/>
            </a:blip>
            <a:stretch>
              <a:fillRect l="0" t="0" r="0" b="0"/>
            </a:stretch>
          </a:blipFill>
        </p:spPr>
      </p:sp>
      <p:sp>
        <p:nvSpPr>
          <p:cNvPr name="TextBox 10" id="10"/>
          <p:cNvSpPr txBox="true"/>
          <p:nvPr/>
        </p:nvSpPr>
        <p:spPr>
          <a:xfrm rot="0">
            <a:off x="314467" y="582930"/>
            <a:ext cx="8426351" cy="862965"/>
          </a:xfrm>
          <a:prstGeom prst="rect">
            <a:avLst/>
          </a:prstGeom>
        </p:spPr>
        <p:txBody>
          <a:bodyPr anchor="t" rtlCol="false" tIns="0" lIns="0" bIns="0" rIns="0">
            <a:spAutoFit/>
          </a:bodyPr>
          <a:lstStyle/>
          <a:p>
            <a:pPr algn="l">
              <a:lnSpc>
                <a:spcPts val="6930"/>
              </a:lnSpc>
            </a:pPr>
            <a:r>
              <a:rPr lang="en-US" sz="5500">
                <a:solidFill>
                  <a:srgbClr val="F58235"/>
                </a:solidFill>
                <a:latin typeface="Cy Grotesk Wide Bold"/>
              </a:rPr>
              <a:t>TABLE OF CONTENT</a:t>
            </a:r>
          </a:p>
        </p:txBody>
      </p:sp>
      <p:sp>
        <p:nvSpPr>
          <p:cNvPr name="TextBox 11" id="11"/>
          <p:cNvSpPr txBox="true"/>
          <p:nvPr/>
        </p:nvSpPr>
        <p:spPr>
          <a:xfrm rot="0">
            <a:off x="0" y="1837957"/>
            <a:ext cx="14872245" cy="6689480"/>
          </a:xfrm>
          <a:prstGeom prst="rect">
            <a:avLst/>
          </a:prstGeom>
        </p:spPr>
        <p:txBody>
          <a:bodyPr anchor="t" rtlCol="false" tIns="0" lIns="0" bIns="0" rIns="0">
            <a:spAutoFit/>
          </a:bodyPr>
          <a:lstStyle/>
          <a:p>
            <a:pPr algn="l" marL="1175071" indent="-587536" lvl="1">
              <a:lnSpc>
                <a:spcPts val="7619"/>
              </a:lnSpc>
              <a:buFont typeface="Arial"/>
              <a:buChar char="•"/>
            </a:pPr>
            <a:r>
              <a:rPr lang="en-US" sz="5442">
                <a:solidFill>
                  <a:srgbClr val="FFFFFF"/>
                </a:solidFill>
                <a:latin typeface="Inter Light"/>
              </a:rPr>
              <a:t>Problem Statement</a:t>
            </a:r>
          </a:p>
          <a:p>
            <a:pPr algn="l" marL="1175071" indent="-587536" lvl="1">
              <a:lnSpc>
                <a:spcPts val="7619"/>
              </a:lnSpc>
              <a:buFont typeface="Arial"/>
              <a:buChar char="•"/>
            </a:pPr>
            <a:r>
              <a:rPr lang="en-US" sz="5442">
                <a:solidFill>
                  <a:srgbClr val="FFFFFF"/>
                </a:solidFill>
                <a:latin typeface="Inter Light"/>
              </a:rPr>
              <a:t>KPI’s Requirement</a:t>
            </a:r>
          </a:p>
          <a:p>
            <a:pPr algn="l" marL="1175071" indent="-587536" lvl="1">
              <a:lnSpc>
                <a:spcPts val="7619"/>
              </a:lnSpc>
              <a:buFont typeface="Arial"/>
              <a:buChar char="•"/>
            </a:pPr>
            <a:r>
              <a:rPr lang="en-US" sz="5442">
                <a:solidFill>
                  <a:srgbClr val="FFFFFF"/>
                </a:solidFill>
                <a:latin typeface="Inter Light"/>
              </a:rPr>
              <a:t>Charts Requirement</a:t>
            </a:r>
          </a:p>
          <a:p>
            <a:pPr algn="l" marL="1175071" indent="-587536" lvl="1">
              <a:lnSpc>
                <a:spcPts val="7619"/>
              </a:lnSpc>
              <a:buFont typeface="Arial"/>
              <a:buChar char="•"/>
            </a:pPr>
            <a:r>
              <a:rPr lang="en-US" sz="5442">
                <a:solidFill>
                  <a:srgbClr val="FFFFFF"/>
                </a:solidFill>
                <a:latin typeface="Inter Light"/>
              </a:rPr>
              <a:t>Methods</a:t>
            </a:r>
          </a:p>
          <a:p>
            <a:pPr algn="l" marL="1175071" indent="-587536" lvl="1">
              <a:lnSpc>
                <a:spcPts val="7619"/>
              </a:lnSpc>
              <a:buFont typeface="Arial"/>
              <a:buChar char="•"/>
            </a:pPr>
            <a:r>
              <a:rPr lang="en-US" sz="5442">
                <a:solidFill>
                  <a:srgbClr val="FFFFFF"/>
                </a:solidFill>
                <a:latin typeface="Inter Light"/>
              </a:rPr>
              <a:t>Data Modelling</a:t>
            </a:r>
          </a:p>
          <a:p>
            <a:pPr algn="l" marL="1175071" indent="-587536" lvl="1">
              <a:lnSpc>
                <a:spcPts val="7619"/>
              </a:lnSpc>
              <a:buFont typeface="Arial"/>
              <a:buChar char="•"/>
            </a:pPr>
            <a:r>
              <a:rPr lang="en-US" sz="5442">
                <a:solidFill>
                  <a:srgbClr val="FFFFFF"/>
                </a:solidFill>
                <a:latin typeface="Inter Light"/>
              </a:rPr>
              <a:t>Challenges and Strategies Adopted</a:t>
            </a:r>
          </a:p>
          <a:p>
            <a:pPr algn="l" marL="1175071" indent="-587536" lvl="1">
              <a:lnSpc>
                <a:spcPts val="7619"/>
              </a:lnSpc>
              <a:buFont typeface="Arial"/>
              <a:buChar char="•"/>
            </a:pPr>
            <a:r>
              <a:rPr lang="en-US" sz="5442">
                <a:solidFill>
                  <a:srgbClr val="FFFFFF"/>
                </a:solidFill>
                <a:latin typeface="Inter Light"/>
              </a:rPr>
              <a:t>Recommendations</a:t>
            </a:r>
          </a:p>
        </p:txBody>
      </p:sp>
      <p:sp>
        <p:nvSpPr>
          <p:cNvPr name="TextBox 12" id="12"/>
          <p:cNvSpPr txBox="true"/>
          <p:nvPr/>
        </p:nvSpPr>
        <p:spPr>
          <a:xfrm rot="0">
            <a:off x="11502778" y="9142156"/>
            <a:ext cx="5756522" cy="533400"/>
          </a:xfrm>
          <a:prstGeom prst="rect">
            <a:avLst/>
          </a:prstGeom>
        </p:spPr>
        <p:txBody>
          <a:bodyPr anchor="t" rtlCol="false" tIns="0" lIns="0" bIns="0" rIns="0">
            <a:spAutoFit/>
          </a:bodyPr>
          <a:lstStyle/>
          <a:p>
            <a:pPr algn="ctr">
              <a:lnSpc>
                <a:spcPts val="4200"/>
              </a:lnSpc>
            </a:pPr>
            <a:r>
              <a:rPr lang="en-US" sz="3000" spc="168">
                <a:solidFill>
                  <a:srgbClr val="FFFFFF"/>
                </a:solidFill>
                <a:latin typeface="Cy Grotesk Wide Light"/>
              </a:rPr>
              <a:t>SAMUEL ORIJA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TextBox 2" id="2"/>
          <p:cNvSpPr txBox="true"/>
          <p:nvPr/>
        </p:nvSpPr>
        <p:spPr>
          <a:xfrm rot="0">
            <a:off x="959887" y="902947"/>
            <a:ext cx="12917398" cy="1111250"/>
          </a:xfrm>
          <a:prstGeom prst="rect">
            <a:avLst/>
          </a:prstGeom>
        </p:spPr>
        <p:txBody>
          <a:bodyPr anchor="t" rtlCol="false" tIns="0" lIns="0" bIns="0" rIns="0">
            <a:spAutoFit/>
          </a:bodyPr>
          <a:lstStyle/>
          <a:p>
            <a:pPr algn="l">
              <a:lnSpc>
                <a:spcPts val="9100"/>
              </a:lnSpc>
            </a:pPr>
            <a:r>
              <a:rPr lang="en-US" sz="6500">
                <a:solidFill>
                  <a:srgbClr val="F58235"/>
                </a:solidFill>
                <a:latin typeface="Cy Grotesk Wide Bold"/>
              </a:rPr>
              <a:t>PROBLEM STATEMENT</a:t>
            </a:r>
          </a:p>
        </p:txBody>
      </p:sp>
      <p:sp>
        <p:nvSpPr>
          <p:cNvPr name="TextBox 3" id="3"/>
          <p:cNvSpPr txBox="true"/>
          <p:nvPr/>
        </p:nvSpPr>
        <p:spPr>
          <a:xfrm rot="0">
            <a:off x="643055" y="4599388"/>
            <a:ext cx="14505699" cy="3954331"/>
          </a:xfrm>
          <a:prstGeom prst="rect">
            <a:avLst/>
          </a:prstGeom>
        </p:spPr>
        <p:txBody>
          <a:bodyPr anchor="t" rtlCol="false" tIns="0" lIns="0" bIns="0" rIns="0">
            <a:spAutoFit/>
          </a:bodyPr>
          <a:lstStyle/>
          <a:p>
            <a:pPr algn="l" marL="875486" indent="-437743" lvl="1">
              <a:lnSpc>
                <a:spcPts val="7704"/>
              </a:lnSpc>
              <a:buAutoNum type="arabicPeriod" startAt="1"/>
            </a:pPr>
            <a:r>
              <a:rPr lang="en-US" sz="4055">
                <a:solidFill>
                  <a:srgbClr val="FFFFFF"/>
                </a:solidFill>
                <a:latin typeface="Inter Light"/>
              </a:rPr>
              <a:t>Total Sales Analysis</a:t>
            </a:r>
          </a:p>
          <a:p>
            <a:pPr algn="l">
              <a:lnSpc>
                <a:spcPts val="7704"/>
              </a:lnSpc>
            </a:pPr>
            <a:r>
              <a:rPr lang="en-US" sz="4055">
                <a:solidFill>
                  <a:srgbClr val="FFFFFF"/>
                </a:solidFill>
                <a:latin typeface="Inter Light"/>
              </a:rPr>
              <a:t>   </a:t>
            </a:r>
            <a:r>
              <a:rPr lang="en-US" sz="4055">
                <a:solidFill>
                  <a:srgbClr val="FFFFFF"/>
                </a:solidFill>
                <a:latin typeface="Inter Light"/>
              </a:rPr>
              <a:t>2. Total Orders Analysis </a:t>
            </a:r>
          </a:p>
          <a:p>
            <a:pPr algn="l">
              <a:lnSpc>
                <a:spcPts val="8805"/>
              </a:lnSpc>
            </a:pPr>
            <a:r>
              <a:rPr lang="en-US" sz="4634">
                <a:solidFill>
                  <a:srgbClr val="FFFFFF"/>
                </a:solidFill>
                <a:latin typeface="Inter Light"/>
              </a:rPr>
              <a:t>   3. Total Quantity Sold Analysis</a:t>
            </a:r>
          </a:p>
          <a:p>
            <a:pPr algn="l">
              <a:lnSpc>
                <a:spcPts val="7704"/>
              </a:lnSpc>
            </a:pPr>
          </a:p>
        </p:txBody>
      </p:sp>
      <p:sp>
        <p:nvSpPr>
          <p:cNvPr name="TextBox 4" id="4"/>
          <p:cNvSpPr txBox="true"/>
          <p:nvPr/>
        </p:nvSpPr>
        <p:spPr>
          <a:xfrm rot="0">
            <a:off x="959887" y="2261847"/>
            <a:ext cx="15193232" cy="2289916"/>
          </a:xfrm>
          <a:prstGeom prst="rect">
            <a:avLst/>
          </a:prstGeom>
        </p:spPr>
        <p:txBody>
          <a:bodyPr anchor="t" rtlCol="false" tIns="0" lIns="0" bIns="0" rIns="0">
            <a:spAutoFit/>
          </a:bodyPr>
          <a:lstStyle/>
          <a:p>
            <a:pPr algn="l">
              <a:lnSpc>
                <a:spcPts val="6084"/>
              </a:lnSpc>
              <a:spcBef>
                <a:spcPct val="0"/>
              </a:spcBef>
            </a:pPr>
            <a:r>
              <a:rPr lang="en-US" sz="4345">
                <a:solidFill>
                  <a:srgbClr val="FFFFFF"/>
                </a:solidFill>
                <a:latin typeface="Inter Light"/>
              </a:rPr>
              <a:t>The stakeholders intend to create a Coffee Sales Report Dashboard for a period of six months(January-June), 2023. So as to gain insight on the following requirements :</a:t>
            </a:r>
            <a:r>
              <a:rPr lang="en-US" sz="4345">
                <a:solidFill>
                  <a:srgbClr val="FFFFFF"/>
                </a:solidFill>
                <a:latin typeface="Inter Light"/>
              </a:rPr>
              <a:t> </a:t>
            </a:r>
          </a:p>
        </p:txBody>
      </p:sp>
      <p:sp>
        <p:nvSpPr>
          <p:cNvPr name="Freeform 5" id="5"/>
          <p:cNvSpPr/>
          <p:nvPr/>
        </p:nvSpPr>
        <p:spPr>
          <a:xfrm flipH="false" flipV="false" rot="0">
            <a:off x="11057576" y="1028700"/>
            <a:ext cx="7230424" cy="8893794"/>
          </a:xfrm>
          <a:custGeom>
            <a:avLst/>
            <a:gdLst/>
            <a:ahLst/>
            <a:cxnLst/>
            <a:rect r="r" b="b" t="t" l="l"/>
            <a:pathLst>
              <a:path h="8893794" w="7230424">
                <a:moveTo>
                  <a:pt x="0" y="0"/>
                </a:moveTo>
                <a:lnTo>
                  <a:pt x="7230424" y="0"/>
                </a:lnTo>
                <a:lnTo>
                  <a:pt x="7230424" y="8893794"/>
                </a:lnTo>
                <a:lnTo>
                  <a:pt x="0" y="8893794"/>
                </a:lnTo>
                <a:lnTo>
                  <a:pt x="0" y="0"/>
                </a:lnTo>
                <a:close/>
              </a:path>
            </a:pathLst>
          </a:custGeom>
          <a:blipFill>
            <a:blip r:embed="rId2">
              <a:alphaModFix amt="50000"/>
            </a:blip>
            <a:stretch>
              <a:fillRect l="-11502" t="0" r="-11502"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8156400" y="-354022"/>
            <a:ext cx="131600" cy="10962406"/>
            <a:chOff x="0" y="0"/>
            <a:chExt cx="34660" cy="2887218"/>
          </a:xfrm>
        </p:grpSpPr>
        <p:sp>
          <p:nvSpPr>
            <p:cNvPr name="Freeform 3" id="3"/>
            <p:cNvSpPr/>
            <p:nvPr/>
          </p:nvSpPr>
          <p:spPr>
            <a:xfrm flipH="false" flipV="false" rot="0">
              <a:off x="0" y="0"/>
              <a:ext cx="34660" cy="2887218"/>
            </a:xfrm>
            <a:custGeom>
              <a:avLst/>
              <a:gdLst/>
              <a:ahLst/>
              <a:cxnLst/>
              <a:rect r="r" b="b" t="t" l="l"/>
              <a:pathLst>
                <a:path h="2887218" w="34660">
                  <a:moveTo>
                    <a:pt x="0" y="0"/>
                  </a:moveTo>
                  <a:lnTo>
                    <a:pt x="34660" y="0"/>
                  </a:lnTo>
                  <a:lnTo>
                    <a:pt x="34660" y="2887218"/>
                  </a:lnTo>
                  <a:lnTo>
                    <a:pt x="0" y="2887218"/>
                  </a:lnTo>
                  <a:close/>
                </a:path>
              </a:pathLst>
            </a:custGeom>
            <a:solidFill>
              <a:srgbClr val="F58235"/>
            </a:solidFill>
          </p:spPr>
        </p:sp>
        <p:sp>
          <p:nvSpPr>
            <p:cNvPr name="TextBox 4" id="4"/>
            <p:cNvSpPr txBox="true"/>
            <p:nvPr/>
          </p:nvSpPr>
          <p:spPr>
            <a:xfrm>
              <a:off x="0" y="-47625"/>
              <a:ext cx="34660" cy="2934843"/>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342750" y="-327789"/>
            <a:ext cx="1371450" cy="1356489"/>
          </a:xfrm>
          <a:custGeom>
            <a:avLst/>
            <a:gdLst/>
            <a:ahLst/>
            <a:cxnLst/>
            <a:rect r="r" b="b" t="t" l="l"/>
            <a:pathLst>
              <a:path h="1356489" w="1371450">
                <a:moveTo>
                  <a:pt x="0" y="0"/>
                </a:moveTo>
                <a:lnTo>
                  <a:pt x="1371450" y="0"/>
                </a:lnTo>
                <a:lnTo>
                  <a:pt x="1371450" y="1356489"/>
                </a:lnTo>
                <a:lnTo>
                  <a:pt x="0" y="1356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2975" y="115914"/>
            <a:ext cx="17804964" cy="10171086"/>
          </a:xfrm>
          <a:custGeom>
            <a:avLst/>
            <a:gdLst/>
            <a:ahLst/>
            <a:cxnLst/>
            <a:rect r="r" b="b" t="t" l="l"/>
            <a:pathLst>
              <a:path h="10171086" w="17804964">
                <a:moveTo>
                  <a:pt x="0" y="0"/>
                </a:moveTo>
                <a:lnTo>
                  <a:pt x="17804964" y="0"/>
                </a:lnTo>
                <a:lnTo>
                  <a:pt x="17804964" y="10171086"/>
                </a:lnTo>
                <a:lnTo>
                  <a:pt x="0" y="10171086"/>
                </a:lnTo>
                <a:lnTo>
                  <a:pt x="0" y="0"/>
                </a:lnTo>
                <a:close/>
              </a:path>
            </a:pathLst>
          </a:custGeom>
          <a:blipFill>
            <a:blip r:embed="rId4">
              <a:alphaModFix amt="50000"/>
            </a:blip>
            <a:stretch>
              <a:fillRect l="0" t="0" r="0" b="0"/>
            </a:stretch>
          </a:blipFill>
        </p:spPr>
      </p:sp>
      <p:sp>
        <p:nvSpPr>
          <p:cNvPr name="TextBox 7" id="7"/>
          <p:cNvSpPr txBox="true"/>
          <p:nvPr/>
        </p:nvSpPr>
        <p:spPr>
          <a:xfrm rot="0">
            <a:off x="1875286" y="2277979"/>
            <a:ext cx="15384014" cy="7867006"/>
          </a:xfrm>
          <a:prstGeom prst="rect">
            <a:avLst/>
          </a:prstGeom>
        </p:spPr>
        <p:txBody>
          <a:bodyPr anchor="t" rtlCol="false" tIns="0" lIns="0" bIns="0" rIns="0">
            <a:spAutoFit/>
          </a:bodyPr>
          <a:lstStyle/>
          <a:p>
            <a:pPr algn="l" marL="734132" indent="-367066" lvl="1">
              <a:lnSpc>
                <a:spcPts val="4760"/>
              </a:lnSpc>
              <a:buAutoNum type="arabicPeriod" startAt="1"/>
            </a:pPr>
            <a:r>
              <a:rPr lang="en-US" sz="3400">
                <a:solidFill>
                  <a:srgbClr val="FFFFFF"/>
                </a:solidFill>
                <a:latin typeface="Inter Light"/>
              </a:rPr>
              <a:t>Total Sales Analysis</a:t>
            </a:r>
          </a:p>
          <a:p>
            <a:pPr algn="l" marL="734132" indent="-367066" lvl="1">
              <a:lnSpc>
                <a:spcPts val="4760"/>
              </a:lnSpc>
              <a:buFont typeface="Arial"/>
              <a:buChar char="•"/>
            </a:pPr>
            <a:r>
              <a:rPr lang="en-US" sz="3400">
                <a:solidFill>
                  <a:srgbClr val="FFFFFF"/>
                </a:solidFill>
                <a:latin typeface="Inter Light"/>
              </a:rPr>
              <a:t>Calculate the total sales for each respective month.</a:t>
            </a:r>
          </a:p>
          <a:p>
            <a:pPr algn="l" marL="734132" indent="-367066" lvl="1">
              <a:lnSpc>
                <a:spcPts val="4760"/>
              </a:lnSpc>
              <a:buFont typeface="Arial"/>
              <a:buChar char="•"/>
            </a:pPr>
            <a:r>
              <a:rPr lang="en-US" sz="3400">
                <a:solidFill>
                  <a:srgbClr val="FFFFFF"/>
                </a:solidFill>
                <a:latin typeface="Inter Light"/>
              </a:rPr>
              <a:t>Determine the month-on-month increase or decrease in sales </a:t>
            </a:r>
          </a:p>
          <a:p>
            <a:pPr algn="l" marL="734132" indent="-367066" lvl="1">
              <a:lnSpc>
                <a:spcPts val="4760"/>
              </a:lnSpc>
              <a:buFont typeface="Arial"/>
              <a:buChar char="•"/>
            </a:pPr>
            <a:r>
              <a:rPr lang="en-US" sz="3400">
                <a:solidFill>
                  <a:srgbClr val="FFFFFF"/>
                </a:solidFill>
                <a:latin typeface="Inter Light"/>
              </a:rPr>
              <a:t>Calculate the difference in sales between the selected month and the previous month </a:t>
            </a:r>
          </a:p>
          <a:p>
            <a:pPr algn="l">
              <a:lnSpc>
                <a:spcPts val="4760"/>
              </a:lnSpc>
            </a:pPr>
            <a:r>
              <a:rPr lang="en-US" sz="3400">
                <a:solidFill>
                  <a:srgbClr val="FFFFFF"/>
                </a:solidFill>
                <a:latin typeface="Inter Light"/>
              </a:rPr>
              <a:t> </a:t>
            </a:r>
          </a:p>
          <a:p>
            <a:pPr algn="l">
              <a:lnSpc>
                <a:spcPts val="4760"/>
              </a:lnSpc>
            </a:pPr>
            <a:r>
              <a:rPr lang="en-US" sz="3400">
                <a:solidFill>
                  <a:srgbClr val="FFFFFF"/>
                </a:solidFill>
                <a:latin typeface="Inter Light"/>
              </a:rPr>
              <a:t>   </a:t>
            </a:r>
            <a:r>
              <a:rPr lang="en-US" sz="3400">
                <a:solidFill>
                  <a:srgbClr val="FFFFFF"/>
                </a:solidFill>
                <a:latin typeface="Inter Light"/>
              </a:rPr>
              <a:t>2. Total Orders Analysis :</a:t>
            </a:r>
          </a:p>
          <a:p>
            <a:pPr algn="l" marL="734132" indent="-367066" lvl="1">
              <a:lnSpc>
                <a:spcPts val="4760"/>
              </a:lnSpc>
              <a:buFont typeface="Arial"/>
              <a:buChar char="•"/>
            </a:pPr>
            <a:r>
              <a:rPr lang="en-US" sz="3400">
                <a:solidFill>
                  <a:srgbClr val="FFFFFF"/>
                </a:solidFill>
                <a:latin typeface="Inter Light"/>
              </a:rPr>
              <a:t>Calculate the total number of orders for each respective month.</a:t>
            </a:r>
          </a:p>
          <a:p>
            <a:pPr algn="l" marL="734132" indent="-367066" lvl="1">
              <a:lnSpc>
                <a:spcPts val="4760"/>
              </a:lnSpc>
              <a:buFont typeface="Arial"/>
              <a:buChar char="•"/>
            </a:pPr>
            <a:r>
              <a:rPr lang="en-US" sz="3400">
                <a:solidFill>
                  <a:srgbClr val="FFFFFF"/>
                </a:solidFill>
                <a:latin typeface="Inter Light"/>
              </a:rPr>
              <a:t>Determine the month-on-month increase or decrease in the number of orders.</a:t>
            </a:r>
          </a:p>
          <a:p>
            <a:pPr algn="l" marL="734132" indent="-367066" lvl="1">
              <a:lnSpc>
                <a:spcPts val="4760"/>
              </a:lnSpc>
              <a:buFont typeface="Arial"/>
              <a:buChar char="•"/>
            </a:pPr>
            <a:r>
              <a:rPr lang="en-US" sz="3400">
                <a:solidFill>
                  <a:srgbClr val="FFFFFF"/>
                </a:solidFill>
                <a:latin typeface="Inter Light"/>
              </a:rPr>
              <a:t>Calculate the difference in the number of orders between the selected month and the previous month.</a:t>
            </a:r>
          </a:p>
          <a:p>
            <a:pPr algn="l">
              <a:lnSpc>
                <a:spcPts val="4760"/>
              </a:lnSpc>
            </a:pPr>
          </a:p>
        </p:txBody>
      </p:sp>
      <p:grpSp>
        <p:nvGrpSpPr>
          <p:cNvPr name="Group 8" id="8"/>
          <p:cNvGrpSpPr/>
          <p:nvPr/>
        </p:nvGrpSpPr>
        <p:grpSpPr>
          <a:xfrm rot="0">
            <a:off x="0" y="-327789"/>
            <a:ext cx="151416" cy="10962406"/>
            <a:chOff x="0" y="0"/>
            <a:chExt cx="39879" cy="2887218"/>
          </a:xfrm>
        </p:grpSpPr>
        <p:sp>
          <p:nvSpPr>
            <p:cNvPr name="Freeform 9" id="9"/>
            <p:cNvSpPr/>
            <p:nvPr/>
          </p:nvSpPr>
          <p:spPr>
            <a:xfrm flipH="false" flipV="false" rot="0">
              <a:off x="0" y="0"/>
              <a:ext cx="39879" cy="2887218"/>
            </a:xfrm>
            <a:custGeom>
              <a:avLst/>
              <a:gdLst/>
              <a:ahLst/>
              <a:cxnLst/>
              <a:rect r="r" b="b" t="t" l="l"/>
              <a:pathLst>
                <a:path h="2887218" w="39879">
                  <a:moveTo>
                    <a:pt x="0" y="0"/>
                  </a:moveTo>
                  <a:lnTo>
                    <a:pt x="39879" y="0"/>
                  </a:lnTo>
                  <a:lnTo>
                    <a:pt x="39879" y="2887218"/>
                  </a:lnTo>
                  <a:lnTo>
                    <a:pt x="0" y="2887218"/>
                  </a:lnTo>
                  <a:close/>
                </a:path>
              </a:pathLst>
            </a:custGeom>
            <a:solidFill>
              <a:srgbClr val="F58235"/>
            </a:solidFill>
          </p:spPr>
        </p:sp>
        <p:sp>
          <p:nvSpPr>
            <p:cNvPr name="TextBox 10" id="10"/>
            <p:cNvSpPr txBox="true"/>
            <p:nvPr/>
          </p:nvSpPr>
          <p:spPr>
            <a:xfrm>
              <a:off x="0" y="-47625"/>
              <a:ext cx="39879" cy="2934843"/>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875286" y="904875"/>
            <a:ext cx="11491026" cy="1111250"/>
          </a:xfrm>
          <a:prstGeom prst="rect">
            <a:avLst/>
          </a:prstGeom>
        </p:spPr>
        <p:txBody>
          <a:bodyPr anchor="t" rtlCol="false" tIns="0" lIns="0" bIns="0" rIns="0">
            <a:spAutoFit/>
          </a:bodyPr>
          <a:lstStyle/>
          <a:p>
            <a:pPr algn="l">
              <a:lnSpc>
                <a:spcPts val="9100"/>
              </a:lnSpc>
            </a:pPr>
            <a:r>
              <a:rPr lang="en-US" sz="6500">
                <a:solidFill>
                  <a:srgbClr val="F58235"/>
                </a:solidFill>
                <a:latin typeface="Cy Grotesk Wide Bold"/>
              </a:rPr>
              <a:t>KPI’S REQUIREMENTS</a:t>
            </a:r>
          </a:p>
        </p:txBody>
      </p:sp>
      <p:sp>
        <p:nvSpPr>
          <p:cNvPr name="TextBox 12" id="12"/>
          <p:cNvSpPr txBox="true"/>
          <p:nvPr/>
        </p:nvSpPr>
        <p:spPr>
          <a:xfrm rot="0">
            <a:off x="12973473" y="9556462"/>
            <a:ext cx="5756522" cy="365759"/>
          </a:xfrm>
          <a:prstGeom prst="rect">
            <a:avLst/>
          </a:prstGeom>
        </p:spPr>
        <p:txBody>
          <a:bodyPr anchor="t" rtlCol="false" tIns="0" lIns="0" bIns="0" rIns="0">
            <a:spAutoFit/>
          </a:bodyPr>
          <a:lstStyle/>
          <a:p>
            <a:pPr algn="ctr">
              <a:lnSpc>
                <a:spcPts val="2940"/>
              </a:lnSpc>
            </a:pPr>
            <a:r>
              <a:rPr lang="en-US" sz="2100" spc="117">
                <a:solidFill>
                  <a:srgbClr val="FFFFFF"/>
                </a:solidFill>
                <a:latin typeface="Cy Grotesk Wide Light"/>
              </a:rPr>
              <a:t> SAMUEL ORIJA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8156400" y="-354022"/>
            <a:ext cx="131600" cy="10962406"/>
            <a:chOff x="0" y="0"/>
            <a:chExt cx="34660" cy="2887218"/>
          </a:xfrm>
        </p:grpSpPr>
        <p:sp>
          <p:nvSpPr>
            <p:cNvPr name="Freeform 3" id="3"/>
            <p:cNvSpPr/>
            <p:nvPr/>
          </p:nvSpPr>
          <p:spPr>
            <a:xfrm flipH="false" flipV="false" rot="0">
              <a:off x="0" y="0"/>
              <a:ext cx="34660" cy="2887218"/>
            </a:xfrm>
            <a:custGeom>
              <a:avLst/>
              <a:gdLst/>
              <a:ahLst/>
              <a:cxnLst/>
              <a:rect r="r" b="b" t="t" l="l"/>
              <a:pathLst>
                <a:path h="2887218" w="34660">
                  <a:moveTo>
                    <a:pt x="0" y="0"/>
                  </a:moveTo>
                  <a:lnTo>
                    <a:pt x="34660" y="0"/>
                  </a:lnTo>
                  <a:lnTo>
                    <a:pt x="34660" y="2887218"/>
                  </a:lnTo>
                  <a:lnTo>
                    <a:pt x="0" y="2887218"/>
                  </a:lnTo>
                  <a:close/>
                </a:path>
              </a:pathLst>
            </a:custGeom>
            <a:solidFill>
              <a:srgbClr val="F58235"/>
            </a:solidFill>
          </p:spPr>
        </p:sp>
        <p:sp>
          <p:nvSpPr>
            <p:cNvPr name="TextBox 4" id="4"/>
            <p:cNvSpPr txBox="true"/>
            <p:nvPr/>
          </p:nvSpPr>
          <p:spPr>
            <a:xfrm>
              <a:off x="0" y="-47625"/>
              <a:ext cx="34660" cy="2934843"/>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342750" y="-327789"/>
            <a:ext cx="1371450" cy="1356489"/>
          </a:xfrm>
          <a:custGeom>
            <a:avLst/>
            <a:gdLst/>
            <a:ahLst/>
            <a:cxnLst/>
            <a:rect r="r" b="b" t="t" l="l"/>
            <a:pathLst>
              <a:path h="1356489" w="1371450">
                <a:moveTo>
                  <a:pt x="0" y="0"/>
                </a:moveTo>
                <a:lnTo>
                  <a:pt x="1371450" y="0"/>
                </a:lnTo>
                <a:lnTo>
                  <a:pt x="1371450" y="1356489"/>
                </a:lnTo>
                <a:lnTo>
                  <a:pt x="0" y="1356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875286" y="3272750"/>
            <a:ext cx="14670372" cy="7408537"/>
          </a:xfrm>
          <a:prstGeom prst="rect">
            <a:avLst/>
          </a:prstGeom>
        </p:spPr>
        <p:txBody>
          <a:bodyPr anchor="t" rtlCol="false" tIns="0" lIns="0" bIns="0" rIns="0">
            <a:spAutoFit/>
          </a:bodyPr>
          <a:lstStyle/>
          <a:p>
            <a:pPr algn="l">
              <a:lnSpc>
                <a:spcPts val="5880"/>
              </a:lnSpc>
            </a:pPr>
            <a:r>
              <a:rPr lang="en-US" sz="4200">
                <a:solidFill>
                  <a:srgbClr val="FFFFFF"/>
                </a:solidFill>
                <a:latin typeface="Inter Light"/>
              </a:rPr>
              <a:t>  3.Total Quantity Sold Analysis </a:t>
            </a:r>
          </a:p>
          <a:p>
            <a:pPr algn="l" marL="906848" indent="-453424" lvl="1">
              <a:lnSpc>
                <a:spcPts val="5880"/>
              </a:lnSpc>
              <a:buFont typeface="Arial"/>
              <a:buChar char="•"/>
            </a:pPr>
            <a:r>
              <a:rPr lang="en-US" sz="4200">
                <a:solidFill>
                  <a:srgbClr val="FFFFFF"/>
                </a:solidFill>
                <a:latin typeface="Inter Light"/>
              </a:rPr>
              <a:t>Calculate the total quantity sold for each respective month.</a:t>
            </a:r>
          </a:p>
          <a:p>
            <a:pPr algn="l" marL="906848" indent="-453424" lvl="1">
              <a:lnSpc>
                <a:spcPts val="5880"/>
              </a:lnSpc>
              <a:buFont typeface="Arial"/>
              <a:buChar char="•"/>
            </a:pPr>
            <a:r>
              <a:rPr lang="en-US" sz="4200">
                <a:solidFill>
                  <a:srgbClr val="FFFFFF"/>
                </a:solidFill>
                <a:latin typeface="Inter Light"/>
              </a:rPr>
              <a:t>Determine the month-on-month increase or decrease in the total quantity sold. </a:t>
            </a:r>
          </a:p>
          <a:p>
            <a:pPr algn="l" marL="906848" indent="-453424" lvl="1">
              <a:lnSpc>
                <a:spcPts val="5880"/>
              </a:lnSpc>
              <a:buFont typeface="Arial"/>
              <a:buChar char="•"/>
            </a:pPr>
            <a:r>
              <a:rPr lang="en-US" sz="4200">
                <a:solidFill>
                  <a:srgbClr val="FFFFFF"/>
                </a:solidFill>
                <a:latin typeface="Inter Light"/>
              </a:rPr>
              <a:t>Calculate the difference in the total quantity sold between the selected month and the previous month </a:t>
            </a:r>
          </a:p>
          <a:p>
            <a:pPr algn="l">
              <a:lnSpc>
                <a:spcPts val="5880"/>
              </a:lnSpc>
            </a:pPr>
            <a:r>
              <a:rPr lang="en-US" sz="4200">
                <a:solidFill>
                  <a:srgbClr val="FFFFFF"/>
                </a:solidFill>
                <a:latin typeface="Inter Light"/>
              </a:rPr>
              <a:t> </a:t>
            </a:r>
          </a:p>
          <a:p>
            <a:pPr algn="l">
              <a:lnSpc>
                <a:spcPts val="5880"/>
              </a:lnSpc>
            </a:pPr>
            <a:r>
              <a:rPr lang="en-US" sz="4200">
                <a:solidFill>
                  <a:srgbClr val="FFFFFF"/>
                </a:solidFill>
                <a:latin typeface="Inter Light"/>
              </a:rPr>
              <a:t>  </a:t>
            </a:r>
          </a:p>
          <a:p>
            <a:pPr algn="l">
              <a:lnSpc>
                <a:spcPts val="5880"/>
              </a:lnSpc>
            </a:pPr>
          </a:p>
        </p:txBody>
      </p:sp>
      <p:grpSp>
        <p:nvGrpSpPr>
          <p:cNvPr name="Group 7" id="7"/>
          <p:cNvGrpSpPr/>
          <p:nvPr/>
        </p:nvGrpSpPr>
        <p:grpSpPr>
          <a:xfrm rot="0">
            <a:off x="0" y="-327789"/>
            <a:ext cx="151416" cy="10962406"/>
            <a:chOff x="0" y="0"/>
            <a:chExt cx="39879" cy="2887218"/>
          </a:xfrm>
        </p:grpSpPr>
        <p:sp>
          <p:nvSpPr>
            <p:cNvPr name="Freeform 8" id="8"/>
            <p:cNvSpPr/>
            <p:nvPr/>
          </p:nvSpPr>
          <p:spPr>
            <a:xfrm flipH="false" flipV="false" rot="0">
              <a:off x="0" y="0"/>
              <a:ext cx="39879" cy="2887218"/>
            </a:xfrm>
            <a:custGeom>
              <a:avLst/>
              <a:gdLst/>
              <a:ahLst/>
              <a:cxnLst/>
              <a:rect r="r" b="b" t="t" l="l"/>
              <a:pathLst>
                <a:path h="2887218" w="39879">
                  <a:moveTo>
                    <a:pt x="0" y="0"/>
                  </a:moveTo>
                  <a:lnTo>
                    <a:pt x="39879" y="0"/>
                  </a:lnTo>
                  <a:lnTo>
                    <a:pt x="39879" y="2887218"/>
                  </a:lnTo>
                  <a:lnTo>
                    <a:pt x="0" y="2887218"/>
                  </a:lnTo>
                  <a:close/>
                </a:path>
              </a:pathLst>
            </a:custGeom>
            <a:solidFill>
              <a:srgbClr val="F58235"/>
            </a:solidFill>
          </p:spPr>
        </p:sp>
        <p:sp>
          <p:nvSpPr>
            <p:cNvPr name="TextBox 9" id="9"/>
            <p:cNvSpPr txBox="true"/>
            <p:nvPr/>
          </p:nvSpPr>
          <p:spPr>
            <a:xfrm>
              <a:off x="0" y="-47625"/>
              <a:ext cx="39879" cy="2934843"/>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2973473" y="2009100"/>
            <a:ext cx="2153032" cy="2153032"/>
          </a:xfrm>
          <a:custGeom>
            <a:avLst/>
            <a:gdLst/>
            <a:ahLst/>
            <a:cxnLst/>
            <a:rect r="r" b="b" t="t" l="l"/>
            <a:pathLst>
              <a:path h="2153032" w="2153032">
                <a:moveTo>
                  <a:pt x="0" y="0"/>
                </a:moveTo>
                <a:lnTo>
                  <a:pt x="2153032" y="0"/>
                </a:lnTo>
                <a:lnTo>
                  <a:pt x="2153032" y="2153032"/>
                </a:lnTo>
                <a:lnTo>
                  <a:pt x="0" y="2153032"/>
                </a:lnTo>
                <a:lnTo>
                  <a:pt x="0" y="0"/>
                </a:lnTo>
                <a:close/>
              </a:path>
            </a:pathLst>
          </a:custGeom>
          <a:blipFill>
            <a:blip r:embed="rId4"/>
            <a:stretch>
              <a:fillRect l="0" t="0" r="0" b="0"/>
            </a:stretch>
          </a:blipFill>
        </p:spPr>
      </p:sp>
      <p:sp>
        <p:nvSpPr>
          <p:cNvPr name="TextBox 11" id="11"/>
          <p:cNvSpPr txBox="true"/>
          <p:nvPr/>
        </p:nvSpPr>
        <p:spPr>
          <a:xfrm rot="0">
            <a:off x="2134627" y="1885275"/>
            <a:ext cx="11491026" cy="1111250"/>
          </a:xfrm>
          <a:prstGeom prst="rect">
            <a:avLst/>
          </a:prstGeom>
        </p:spPr>
        <p:txBody>
          <a:bodyPr anchor="t" rtlCol="false" tIns="0" lIns="0" bIns="0" rIns="0">
            <a:spAutoFit/>
          </a:bodyPr>
          <a:lstStyle/>
          <a:p>
            <a:pPr algn="l">
              <a:lnSpc>
                <a:spcPts val="9100"/>
              </a:lnSpc>
            </a:pPr>
            <a:r>
              <a:rPr lang="en-US" sz="6500">
                <a:solidFill>
                  <a:srgbClr val="F58235"/>
                </a:solidFill>
                <a:latin typeface="Cy Grotesk Wide Bold"/>
              </a:rPr>
              <a:t>KPI’S REQUIREMENTS</a:t>
            </a:r>
          </a:p>
        </p:txBody>
      </p:sp>
      <p:sp>
        <p:nvSpPr>
          <p:cNvPr name="TextBox 12" id="12"/>
          <p:cNvSpPr txBox="true"/>
          <p:nvPr/>
        </p:nvSpPr>
        <p:spPr>
          <a:xfrm rot="0">
            <a:off x="12973473" y="9556462"/>
            <a:ext cx="5756522" cy="365759"/>
          </a:xfrm>
          <a:prstGeom prst="rect">
            <a:avLst/>
          </a:prstGeom>
        </p:spPr>
        <p:txBody>
          <a:bodyPr anchor="t" rtlCol="false" tIns="0" lIns="0" bIns="0" rIns="0">
            <a:spAutoFit/>
          </a:bodyPr>
          <a:lstStyle/>
          <a:p>
            <a:pPr algn="ctr">
              <a:lnSpc>
                <a:spcPts val="2940"/>
              </a:lnSpc>
            </a:pPr>
            <a:r>
              <a:rPr lang="en-US" sz="2100" spc="117">
                <a:solidFill>
                  <a:srgbClr val="FFFFFF"/>
                </a:solidFill>
                <a:latin typeface="Cy Grotesk Wide Light"/>
              </a:rPr>
              <a:t>SAMUEL ORIJA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2905" t="0" r="-9688" b="0"/>
            </a:stretch>
          </a:blipFill>
        </p:spPr>
      </p:sp>
      <p:sp>
        <p:nvSpPr>
          <p:cNvPr name="TextBox 3" id="3"/>
          <p:cNvSpPr txBox="true"/>
          <p:nvPr/>
        </p:nvSpPr>
        <p:spPr>
          <a:xfrm rot="0">
            <a:off x="290686" y="706625"/>
            <a:ext cx="8853314" cy="2055495"/>
          </a:xfrm>
          <a:prstGeom prst="rect">
            <a:avLst/>
          </a:prstGeom>
        </p:spPr>
        <p:txBody>
          <a:bodyPr anchor="t" rtlCol="false" tIns="0" lIns="0" bIns="0" rIns="0">
            <a:spAutoFit/>
          </a:bodyPr>
          <a:lstStyle/>
          <a:p>
            <a:pPr algn="just">
              <a:lnSpc>
                <a:spcPts val="8190"/>
              </a:lnSpc>
            </a:pPr>
            <a:r>
              <a:rPr lang="en-US" sz="6500">
                <a:solidFill>
                  <a:srgbClr val="F58235"/>
                </a:solidFill>
                <a:latin typeface="Cy Grotesk Wide Bold"/>
              </a:rPr>
              <a:t>CHARTS REQUIREMENTS</a:t>
            </a:r>
          </a:p>
        </p:txBody>
      </p:sp>
      <p:sp>
        <p:nvSpPr>
          <p:cNvPr name="TextBox 4" id="4"/>
          <p:cNvSpPr txBox="true"/>
          <p:nvPr/>
        </p:nvSpPr>
        <p:spPr>
          <a:xfrm rot="0">
            <a:off x="0" y="3327879"/>
            <a:ext cx="11082994" cy="6366459"/>
          </a:xfrm>
          <a:prstGeom prst="rect">
            <a:avLst/>
          </a:prstGeom>
        </p:spPr>
        <p:txBody>
          <a:bodyPr anchor="t" rtlCol="false" tIns="0" lIns="0" bIns="0" rIns="0">
            <a:spAutoFit/>
          </a:bodyPr>
          <a:lstStyle/>
          <a:p>
            <a:pPr algn="l">
              <a:lnSpc>
                <a:spcPts val="5042"/>
              </a:lnSpc>
            </a:pPr>
            <a:r>
              <a:rPr lang="en-US" sz="3601">
                <a:solidFill>
                  <a:srgbClr val="FFFFFF"/>
                </a:solidFill>
                <a:latin typeface="Inter Light"/>
              </a:rPr>
              <a:t>  1. </a:t>
            </a:r>
            <a:r>
              <a:rPr lang="en-US" sz="3601">
                <a:solidFill>
                  <a:srgbClr val="FFFFFF"/>
                </a:solidFill>
                <a:latin typeface="Inter Bold"/>
              </a:rPr>
              <a:t>Calendar Heat Map :</a:t>
            </a:r>
            <a:r>
              <a:rPr lang="en-US" sz="3601">
                <a:solidFill>
                  <a:srgbClr val="FFFFFF"/>
                </a:solidFill>
                <a:latin typeface="Inter Light"/>
              </a:rPr>
              <a:t> </a:t>
            </a:r>
          </a:p>
          <a:p>
            <a:pPr algn="l" marL="777671" indent="-388835" lvl="1">
              <a:lnSpc>
                <a:spcPts val="5042"/>
              </a:lnSpc>
              <a:buFont typeface="Arial"/>
              <a:buChar char="•"/>
            </a:pPr>
            <a:r>
              <a:rPr lang="en-US" sz="3601">
                <a:solidFill>
                  <a:srgbClr val="FFFFFF"/>
                </a:solidFill>
                <a:latin typeface="Inter Light"/>
              </a:rPr>
              <a:t>Implement a calendar heat map that dynamically adjusts based on the  selected month from a slicer.</a:t>
            </a:r>
          </a:p>
          <a:p>
            <a:pPr algn="l" marL="777671" indent="-388835" lvl="1">
              <a:lnSpc>
                <a:spcPts val="5042"/>
              </a:lnSpc>
              <a:buFont typeface="Arial"/>
              <a:buChar char="•"/>
            </a:pPr>
            <a:r>
              <a:rPr lang="en-US" sz="3601">
                <a:solidFill>
                  <a:srgbClr val="FFFFFF"/>
                </a:solidFill>
                <a:latin typeface="Inter Light"/>
              </a:rPr>
              <a:t>Each day on the calendar will be color-coded to represent sales volume, with darker shades indicating higher sales.</a:t>
            </a:r>
          </a:p>
          <a:p>
            <a:pPr algn="l" marL="777671" indent="-388835" lvl="1">
              <a:lnSpc>
                <a:spcPts val="5042"/>
              </a:lnSpc>
              <a:buFont typeface="Arial"/>
              <a:buChar char="•"/>
            </a:pPr>
            <a:r>
              <a:rPr lang="en-US" sz="3601">
                <a:solidFill>
                  <a:srgbClr val="FFFFFF"/>
                </a:solidFill>
                <a:latin typeface="Inter Light"/>
              </a:rPr>
              <a:t>Implement tooltips to display detailed metrics (Sales, Orders, Quantity) when hovering over a specific day.</a:t>
            </a:r>
          </a:p>
        </p:txBody>
      </p:sp>
      <p:sp>
        <p:nvSpPr>
          <p:cNvPr name="TextBox 5" id="5"/>
          <p:cNvSpPr txBox="true"/>
          <p:nvPr/>
        </p:nvSpPr>
        <p:spPr>
          <a:xfrm rot="0">
            <a:off x="12874228" y="9646713"/>
            <a:ext cx="5756522" cy="365759"/>
          </a:xfrm>
          <a:prstGeom prst="rect">
            <a:avLst/>
          </a:prstGeom>
        </p:spPr>
        <p:txBody>
          <a:bodyPr anchor="t" rtlCol="false" tIns="0" lIns="0" bIns="0" rIns="0">
            <a:spAutoFit/>
          </a:bodyPr>
          <a:lstStyle/>
          <a:p>
            <a:pPr algn="ctr">
              <a:lnSpc>
                <a:spcPts val="2940"/>
              </a:lnSpc>
            </a:pPr>
            <a:r>
              <a:rPr lang="en-US" sz="2100" spc="117">
                <a:solidFill>
                  <a:srgbClr val="FFFFFF"/>
                </a:solidFill>
                <a:latin typeface="Cy Grotesk Wide Light"/>
              </a:rPr>
              <a:t> SAMUEL ORIJA</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1A192E"/>
        </a:solidFill>
      </p:bgPr>
    </p:bg>
    <p:spTree>
      <p:nvGrpSpPr>
        <p:cNvPr id="1" name=""/>
        <p:cNvGrpSpPr/>
        <p:nvPr/>
      </p:nvGrpSpPr>
      <p:grpSpPr>
        <a:xfrm>
          <a:off x="0" y="0"/>
          <a:ext cx="0" cy="0"/>
          <a:chOff x="0" y="0"/>
          <a:chExt cx="0" cy="0"/>
        </a:xfrm>
      </p:grpSpPr>
      <p:sp>
        <p:nvSpPr>
          <p:cNvPr name="TextBox 2" id="2"/>
          <p:cNvSpPr txBox="true"/>
          <p:nvPr/>
        </p:nvSpPr>
        <p:spPr>
          <a:xfrm rot="0">
            <a:off x="677753" y="2387112"/>
            <a:ext cx="16932494" cy="7521601"/>
          </a:xfrm>
          <a:prstGeom prst="rect">
            <a:avLst/>
          </a:prstGeom>
        </p:spPr>
        <p:txBody>
          <a:bodyPr anchor="t" rtlCol="false" tIns="0" lIns="0" bIns="0" rIns="0">
            <a:spAutoFit/>
          </a:bodyPr>
          <a:lstStyle/>
          <a:p>
            <a:pPr algn="just">
              <a:lnSpc>
                <a:spcPts val="5423"/>
              </a:lnSpc>
            </a:pPr>
            <a:r>
              <a:rPr lang="en-US" sz="3873">
                <a:solidFill>
                  <a:srgbClr val="FFFFFF"/>
                </a:solidFill>
                <a:latin typeface="Inter"/>
              </a:rPr>
              <a:t>  </a:t>
            </a:r>
            <a:r>
              <a:rPr lang="en-US" sz="3873">
                <a:solidFill>
                  <a:srgbClr val="FFFFFF"/>
                </a:solidFill>
                <a:latin typeface="Inter Bold"/>
              </a:rPr>
              <a:t>2. Sales Analysis by Weekdays and Weekends:</a:t>
            </a:r>
          </a:p>
          <a:p>
            <a:pPr algn="just" marL="836394" indent="-418197" lvl="1">
              <a:lnSpc>
                <a:spcPts val="5423"/>
              </a:lnSpc>
              <a:buFont typeface="Arial"/>
              <a:buChar char="•"/>
            </a:pPr>
            <a:r>
              <a:rPr lang="en-US" sz="3873">
                <a:solidFill>
                  <a:srgbClr val="FFFFFF"/>
                </a:solidFill>
                <a:latin typeface="Inter"/>
              </a:rPr>
              <a:t>Segment sales data into weeekdays and weekends to analyze performance variations</a:t>
            </a:r>
          </a:p>
          <a:p>
            <a:pPr algn="just" marL="836394" indent="-418197" lvl="1">
              <a:lnSpc>
                <a:spcPts val="5423"/>
              </a:lnSpc>
              <a:buFont typeface="Arial"/>
              <a:buChar char="•"/>
            </a:pPr>
            <a:r>
              <a:rPr lang="en-US" sz="3873">
                <a:solidFill>
                  <a:srgbClr val="FFFFFF"/>
                </a:solidFill>
                <a:latin typeface="Inter"/>
              </a:rPr>
              <a:t>Provide insights into wether sales patterns differ significantly between weekdays and weekends.</a:t>
            </a:r>
          </a:p>
          <a:p>
            <a:pPr algn="just">
              <a:lnSpc>
                <a:spcPts val="5423"/>
              </a:lnSpc>
            </a:pPr>
            <a:r>
              <a:rPr lang="en-US" sz="3873">
                <a:solidFill>
                  <a:srgbClr val="FFFFFF"/>
                </a:solidFill>
                <a:latin typeface="Inter"/>
              </a:rPr>
              <a:t> </a:t>
            </a:r>
            <a:r>
              <a:rPr lang="en-US" sz="3873">
                <a:solidFill>
                  <a:srgbClr val="FFFFFF"/>
                </a:solidFill>
                <a:latin typeface="Inter Bold"/>
              </a:rPr>
              <a:t> 3. Sales Analysis by Store Location: </a:t>
            </a:r>
          </a:p>
          <a:p>
            <a:pPr algn="just" marL="836394" indent="-418197" lvl="1">
              <a:lnSpc>
                <a:spcPts val="5423"/>
              </a:lnSpc>
              <a:buFont typeface="Arial"/>
              <a:buChar char="•"/>
            </a:pPr>
            <a:r>
              <a:rPr lang="en-US" sz="3873">
                <a:solidFill>
                  <a:srgbClr val="FFFFFF"/>
                </a:solidFill>
                <a:latin typeface="Inter"/>
              </a:rPr>
              <a:t>Visualize sales data by different store locations.</a:t>
            </a:r>
          </a:p>
          <a:p>
            <a:pPr algn="just" marL="836394" indent="-418197" lvl="1">
              <a:lnSpc>
                <a:spcPts val="5423"/>
              </a:lnSpc>
              <a:buFont typeface="Arial"/>
              <a:buChar char="•"/>
            </a:pPr>
            <a:r>
              <a:rPr lang="en-US" sz="3873">
                <a:solidFill>
                  <a:srgbClr val="FFFFFF"/>
                </a:solidFill>
                <a:latin typeface="Inter"/>
              </a:rPr>
              <a:t>Include momth-over-month(MoM) difference metrics based on the selected month in the slicer.</a:t>
            </a:r>
          </a:p>
          <a:p>
            <a:pPr algn="just" marL="836394" indent="-418197" lvl="1">
              <a:lnSpc>
                <a:spcPts val="5423"/>
              </a:lnSpc>
              <a:buFont typeface="Arial"/>
              <a:buChar char="•"/>
            </a:pPr>
            <a:r>
              <a:rPr lang="en-US" sz="3873">
                <a:solidFill>
                  <a:srgbClr val="FFFFFF"/>
                </a:solidFill>
                <a:latin typeface="Inter"/>
              </a:rPr>
              <a:t>Highlight the MoM sales increase or decrease for each store location to identify trends.</a:t>
            </a:r>
          </a:p>
        </p:txBody>
      </p:sp>
      <p:sp>
        <p:nvSpPr>
          <p:cNvPr name="TextBox 3" id="3"/>
          <p:cNvSpPr txBox="true"/>
          <p:nvPr/>
        </p:nvSpPr>
        <p:spPr>
          <a:xfrm rot="0">
            <a:off x="1028700" y="762501"/>
            <a:ext cx="13724613" cy="1017270"/>
          </a:xfrm>
          <a:prstGeom prst="rect">
            <a:avLst/>
          </a:prstGeom>
        </p:spPr>
        <p:txBody>
          <a:bodyPr anchor="t" rtlCol="false" tIns="0" lIns="0" bIns="0" rIns="0">
            <a:spAutoFit/>
          </a:bodyPr>
          <a:lstStyle/>
          <a:p>
            <a:pPr algn="just">
              <a:lnSpc>
                <a:spcPts val="8190"/>
              </a:lnSpc>
            </a:pPr>
            <a:r>
              <a:rPr lang="en-US" sz="6500">
                <a:solidFill>
                  <a:srgbClr val="F58235"/>
                </a:solidFill>
                <a:latin typeface="Cy Grotesk Wide Bold"/>
              </a:rPr>
              <a:t>CHARTS REQUIREMENTS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B5345"/>
        </a:solidFill>
      </p:bgPr>
    </p:bg>
    <p:spTree>
      <p:nvGrpSpPr>
        <p:cNvPr id="1" name=""/>
        <p:cNvGrpSpPr/>
        <p:nvPr/>
      </p:nvGrpSpPr>
      <p:grpSpPr>
        <a:xfrm>
          <a:off x="0" y="0"/>
          <a:ext cx="0" cy="0"/>
          <a:chOff x="0" y="0"/>
          <a:chExt cx="0" cy="0"/>
        </a:xfrm>
      </p:grpSpPr>
      <p:grpSp>
        <p:nvGrpSpPr>
          <p:cNvPr name="Group 2" id="2"/>
          <p:cNvGrpSpPr/>
          <p:nvPr/>
        </p:nvGrpSpPr>
        <p:grpSpPr>
          <a:xfrm rot="0">
            <a:off x="8974582" y="-37717"/>
            <a:ext cx="9595899" cy="10769639"/>
            <a:chOff x="0" y="0"/>
            <a:chExt cx="2527315" cy="2836448"/>
          </a:xfrm>
        </p:grpSpPr>
        <p:sp>
          <p:nvSpPr>
            <p:cNvPr name="Freeform 3" id="3"/>
            <p:cNvSpPr/>
            <p:nvPr/>
          </p:nvSpPr>
          <p:spPr>
            <a:xfrm flipH="false" flipV="false" rot="0">
              <a:off x="0" y="0"/>
              <a:ext cx="2527315" cy="2836448"/>
            </a:xfrm>
            <a:custGeom>
              <a:avLst/>
              <a:gdLst/>
              <a:ahLst/>
              <a:cxnLst/>
              <a:rect r="r" b="b" t="t" l="l"/>
              <a:pathLst>
                <a:path h="2836448" w="2527315">
                  <a:moveTo>
                    <a:pt x="0" y="0"/>
                  </a:moveTo>
                  <a:lnTo>
                    <a:pt x="2527315" y="0"/>
                  </a:lnTo>
                  <a:lnTo>
                    <a:pt x="2527315" y="2836448"/>
                  </a:lnTo>
                  <a:lnTo>
                    <a:pt x="0" y="2836448"/>
                  </a:lnTo>
                  <a:close/>
                </a:path>
              </a:pathLst>
            </a:custGeom>
            <a:solidFill>
              <a:srgbClr val="1A192E"/>
            </a:solidFill>
          </p:spPr>
        </p:sp>
        <p:sp>
          <p:nvSpPr>
            <p:cNvPr name="TextBox 4" id="4"/>
            <p:cNvSpPr txBox="true"/>
            <p:nvPr/>
          </p:nvSpPr>
          <p:spPr>
            <a:xfrm>
              <a:off x="0" y="-28575"/>
              <a:ext cx="2527315" cy="2865023"/>
            </a:xfrm>
            <a:prstGeom prst="rect">
              <a:avLst/>
            </a:prstGeom>
          </p:spPr>
          <p:txBody>
            <a:bodyPr anchor="ctr" rtlCol="false" tIns="50800" lIns="50800" bIns="50800" rIns="50800"/>
            <a:lstStyle/>
            <a:p>
              <a:pPr algn="ctr">
                <a:lnSpc>
                  <a:spcPts val="3132"/>
                </a:lnSpc>
              </a:pPr>
            </a:p>
          </p:txBody>
        </p:sp>
      </p:grpSp>
      <p:sp>
        <p:nvSpPr>
          <p:cNvPr name="TextBox 5" id="5"/>
          <p:cNvSpPr txBox="true"/>
          <p:nvPr/>
        </p:nvSpPr>
        <p:spPr>
          <a:xfrm rot="0">
            <a:off x="1474535" y="1000125"/>
            <a:ext cx="6948459" cy="1017270"/>
          </a:xfrm>
          <a:prstGeom prst="rect">
            <a:avLst/>
          </a:prstGeom>
        </p:spPr>
        <p:txBody>
          <a:bodyPr anchor="t" rtlCol="false" tIns="0" lIns="0" bIns="0" rIns="0">
            <a:spAutoFit/>
          </a:bodyPr>
          <a:lstStyle/>
          <a:p>
            <a:pPr algn="l">
              <a:lnSpc>
                <a:spcPts val="8190"/>
              </a:lnSpc>
            </a:pPr>
            <a:r>
              <a:rPr lang="en-US" sz="6500">
                <a:solidFill>
                  <a:srgbClr val="F58235"/>
                </a:solidFill>
                <a:latin typeface="Cy Grotesk Wide Bold"/>
              </a:rPr>
              <a:t>METHODS</a:t>
            </a:r>
          </a:p>
        </p:txBody>
      </p:sp>
      <p:sp>
        <p:nvSpPr>
          <p:cNvPr name="TextBox 6" id="6"/>
          <p:cNvSpPr txBox="true"/>
          <p:nvPr/>
        </p:nvSpPr>
        <p:spPr>
          <a:xfrm rot="0">
            <a:off x="1474535" y="2248011"/>
            <a:ext cx="5962437" cy="599799"/>
          </a:xfrm>
          <a:prstGeom prst="rect">
            <a:avLst/>
          </a:prstGeom>
        </p:spPr>
        <p:txBody>
          <a:bodyPr anchor="t" rtlCol="false" tIns="0" lIns="0" bIns="0" rIns="0">
            <a:spAutoFit/>
          </a:bodyPr>
          <a:lstStyle/>
          <a:p>
            <a:pPr algn="l">
              <a:lnSpc>
                <a:spcPts val="4770"/>
              </a:lnSpc>
            </a:pPr>
            <a:r>
              <a:rPr lang="en-US" sz="3786">
                <a:solidFill>
                  <a:srgbClr val="FFFFFF"/>
                </a:solidFill>
                <a:latin typeface="Cy Grotesk Wide Bold"/>
              </a:rPr>
              <a:t>DATA PROCESSING</a:t>
            </a:r>
          </a:p>
        </p:txBody>
      </p:sp>
      <p:sp>
        <p:nvSpPr>
          <p:cNvPr name="TextBox 7" id="7"/>
          <p:cNvSpPr txBox="true"/>
          <p:nvPr/>
        </p:nvSpPr>
        <p:spPr>
          <a:xfrm rot="0">
            <a:off x="10727398" y="1208860"/>
            <a:ext cx="5670439" cy="599799"/>
          </a:xfrm>
          <a:prstGeom prst="rect">
            <a:avLst/>
          </a:prstGeom>
        </p:spPr>
        <p:txBody>
          <a:bodyPr anchor="t" rtlCol="false" tIns="0" lIns="0" bIns="0" rIns="0">
            <a:spAutoFit/>
          </a:bodyPr>
          <a:lstStyle/>
          <a:p>
            <a:pPr algn="l">
              <a:lnSpc>
                <a:spcPts val="4770"/>
              </a:lnSpc>
            </a:pPr>
            <a:r>
              <a:rPr lang="en-US" sz="3786">
                <a:solidFill>
                  <a:srgbClr val="FFFFFF"/>
                </a:solidFill>
                <a:latin typeface="Cy Grotesk Wide Bold"/>
              </a:rPr>
              <a:t>DATA MODELLING</a:t>
            </a:r>
          </a:p>
        </p:txBody>
      </p:sp>
      <p:sp>
        <p:nvSpPr>
          <p:cNvPr name="TextBox 8" id="8"/>
          <p:cNvSpPr txBox="true"/>
          <p:nvPr/>
        </p:nvSpPr>
        <p:spPr>
          <a:xfrm rot="0">
            <a:off x="1455485" y="2968891"/>
            <a:ext cx="6948459" cy="4874819"/>
          </a:xfrm>
          <a:prstGeom prst="rect">
            <a:avLst/>
          </a:prstGeom>
        </p:spPr>
        <p:txBody>
          <a:bodyPr anchor="t" rtlCol="false" tIns="0" lIns="0" bIns="0" rIns="0">
            <a:spAutoFit/>
          </a:bodyPr>
          <a:lstStyle/>
          <a:p>
            <a:pPr algn="l">
              <a:lnSpc>
                <a:spcPts val="4309"/>
              </a:lnSpc>
            </a:pPr>
            <a:r>
              <a:rPr lang="en-US" sz="3077">
                <a:solidFill>
                  <a:srgbClr val="FFFFFF"/>
                </a:solidFill>
                <a:latin typeface="Inter"/>
              </a:rPr>
              <a:t>After thorough exploratory data analysis. Created a Date table(Custom table) which made it easier to extract and navigates through ‘date’. Using advance DAX ( Format, IF and Weeknum function), to curate the required columns.</a:t>
            </a:r>
          </a:p>
          <a:p>
            <a:pPr algn="l">
              <a:lnSpc>
                <a:spcPts val="4309"/>
              </a:lnSpc>
            </a:pPr>
          </a:p>
          <a:p>
            <a:pPr algn="l">
              <a:lnSpc>
                <a:spcPts val="4309"/>
              </a:lnSpc>
            </a:pPr>
          </a:p>
        </p:txBody>
      </p:sp>
      <p:sp>
        <p:nvSpPr>
          <p:cNvPr name="TextBox 9" id="9"/>
          <p:cNvSpPr txBox="true"/>
          <p:nvPr/>
        </p:nvSpPr>
        <p:spPr>
          <a:xfrm rot="0">
            <a:off x="10727398" y="2219436"/>
            <a:ext cx="6951998" cy="1580185"/>
          </a:xfrm>
          <a:prstGeom prst="rect">
            <a:avLst/>
          </a:prstGeom>
        </p:spPr>
        <p:txBody>
          <a:bodyPr anchor="t" rtlCol="false" tIns="0" lIns="0" bIns="0" rIns="0">
            <a:spAutoFit/>
          </a:bodyPr>
          <a:lstStyle/>
          <a:p>
            <a:pPr algn="l">
              <a:lnSpc>
                <a:spcPts val="4253"/>
              </a:lnSpc>
            </a:pPr>
            <a:r>
              <a:rPr lang="en-US" sz="3038">
                <a:solidFill>
                  <a:srgbClr val="FFFFFF"/>
                </a:solidFill>
                <a:latin typeface="Inter"/>
              </a:rPr>
              <a:t>A connection was created between the Transaction Table and the Date Table using the data model.</a:t>
            </a:r>
          </a:p>
        </p:txBody>
      </p:sp>
      <p:sp>
        <p:nvSpPr>
          <p:cNvPr name="Freeform 10" id="10"/>
          <p:cNvSpPr/>
          <p:nvPr/>
        </p:nvSpPr>
        <p:spPr>
          <a:xfrm flipH="false" flipV="false" rot="0">
            <a:off x="17679396" y="-559931"/>
            <a:ext cx="2202267" cy="1101133"/>
          </a:xfrm>
          <a:custGeom>
            <a:avLst/>
            <a:gdLst/>
            <a:ahLst/>
            <a:cxnLst/>
            <a:rect r="r" b="b" t="t" l="l"/>
            <a:pathLst>
              <a:path h="1101133" w="2202267">
                <a:moveTo>
                  <a:pt x="0" y="0"/>
                </a:moveTo>
                <a:lnTo>
                  <a:pt x="2202267" y="0"/>
                </a:lnTo>
                <a:lnTo>
                  <a:pt x="2202267" y="1101134"/>
                </a:lnTo>
                <a:lnTo>
                  <a:pt x="0" y="1101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3093887" y="1439863"/>
            <a:ext cx="14304762" cy="7312411"/>
            <a:chOff x="0" y="0"/>
            <a:chExt cx="3767509" cy="1925902"/>
          </a:xfrm>
        </p:grpSpPr>
        <p:sp>
          <p:nvSpPr>
            <p:cNvPr name="Freeform 3" id="3"/>
            <p:cNvSpPr/>
            <p:nvPr/>
          </p:nvSpPr>
          <p:spPr>
            <a:xfrm flipH="false" flipV="false" rot="0">
              <a:off x="0" y="0"/>
              <a:ext cx="3767510" cy="1925902"/>
            </a:xfrm>
            <a:custGeom>
              <a:avLst/>
              <a:gdLst/>
              <a:ahLst/>
              <a:cxnLst/>
              <a:rect r="r" b="b" t="t" l="l"/>
              <a:pathLst>
                <a:path h="1925902" w="3767510">
                  <a:moveTo>
                    <a:pt x="0" y="0"/>
                  </a:moveTo>
                  <a:lnTo>
                    <a:pt x="3767510" y="0"/>
                  </a:lnTo>
                  <a:lnTo>
                    <a:pt x="3767510" y="1925902"/>
                  </a:lnTo>
                  <a:lnTo>
                    <a:pt x="0" y="1925902"/>
                  </a:lnTo>
                  <a:close/>
                </a:path>
              </a:pathLst>
            </a:custGeom>
            <a:solidFill>
              <a:srgbClr val="7B5345"/>
            </a:solidFill>
          </p:spPr>
        </p:sp>
        <p:sp>
          <p:nvSpPr>
            <p:cNvPr name="TextBox 4" id="4"/>
            <p:cNvSpPr txBox="true"/>
            <p:nvPr/>
          </p:nvSpPr>
          <p:spPr>
            <a:xfrm>
              <a:off x="0" y="-47625"/>
              <a:ext cx="3767509" cy="197352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558511" y="-705808"/>
            <a:ext cx="4752729" cy="3469015"/>
            <a:chOff x="0" y="0"/>
            <a:chExt cx="1251747" cy="913650"/>
          </a:xfrm>
        </p:grpSpPr>
        <p:sp>
          <p:nvSpPr>
            <p:cNvPr name="Freeform 6" id="6"/>
            <p:cNvSpPr/>
            <p:nvPr/>
          </p:nvSpPr>
          <p:spPr>
            <a:xfrm flipH="false" flipV="false" rot="0">
              <a:off x="0" y="0"/>
              <a:ext cx="1251747" cy="913650"/>
            </a:xfrm>
            <a:custGeom>
              <a:avLst/>
              <a:gdLst/>
              <a:ahLst/>
              <a:cxnLst/>
              <a:rect r="r" b="b" t="t" l="l"/>
              <a:pathLst>
                <a:path h="913650" w="1251747">
                  <a:moveTo>
                    <a:pt x="0" y="0"/>
                  </a:moveTo>
                  <a:lnTo>
                    <a:pt x="1251747" y="0"/>
                  </a:lnTo>
                  <a:lnTo>
                    <a:pt x="1251747" y="913650"/>
                  </a:lnTo>
                  <a:lnTo>
                    <a:pt x="0" y="913650"/>
                  </a:lnTo>
                  <a:close/>
                </a:path>
              </a:pathLst>
            </a:custGeom>
            <a:solidFill>
              <a:srgbClr val="323156"/>
            </a:solidFill>
          </p:spPr>
        </p:sp>
        <p:sp>
          <p:nvSpPr>
            <p:cNvPr name="TextBox 7" id="7"/>
            <p:cNvSpPr txBox="true"/>
            <p:nvPr/>
          </p:nvSpPr>
          <p:spPr>
            <a:xfrm>
              <a:off x="0" y="-47625"/>
              <a:ext cx="1251747" cy="9612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0" y="7418696"/>
            <a:ext cx="4443407" cy="2868304"/>
            <a:chOff x="0" y="0"/>
            <a:chExt cx="1170280" cy="755438"/>
          </a:xfrm>
        </p:grpSpPr>
        <p:sp>
          <p:nvSpPr>
            <p:cNvPr name="Freeform 9" id="9"/>
            <p:cNvSpPr/>
            <p:nvPr/>
          </p:nvSpPr>
          <p:spPr>
            <a:xfrm flipH="false" flipV="false" rot="0">
              <a:off x="0" y="0"/>
              <a:ext cx="1170280" cy="755438"/>
            </a:xfrm>
            <a:custGeom>
              <a:avLst/>
              <a:gdLst/>
              <a:ahLst/>
              <a:cxnLst/>
              <a:rect r="r" b="b" t="t" l="l"/>
              <a:pathLst>
                <a:path h="755438" w="1170280">
                  <a:moveTo>
                    <a:pt x="0" y="0"/>
                  </a:moveTo>
                  <a:lnTo>
                    <a:pt x="1170280" y="0"/>
                  </a:lnTo>
                  <a:lnTo>
                    <a:pt x="1170280" y="755438"/>
                  </a:lnTo>
                  <a:lnTo>
                    <a:pt x="0" y="755438"/>
                  </a:lnTo>
                  <a:close/>
                </a:path>
              </a:pathLst>
            </a:custGeom>
            <a:solidFill>
              <a:srgbClr val="323156"/>
            </a:solidFill>
          </p:spPr>
        </p:sp>
        <p:sp>
          <p:nvSpPr>
            <p:cNvPr name="TextBox 10" id="10"/>
            <p:cNvSpPr txBox="true"/>
            <p:nvPr/>
          </p:nvSpPr>
          <p:spPr>
            <a:xfrm>
              <a:off x="0" y="-47625"/>
              <a:ext cx="1170280" cy="803063"/>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5475453" y="4905568"/>
            <a:ext cx="7712348" cy="699897"/>
          </a:xfrm>
          <a:prstGeom prst="rect">
            <a:avLst/>
          </a:prstGeom>
        </p:spPr>
        <p:txBody>
          <a:bodyPr anchor="t" rtlCol="false" tIns="0" lIns="0" bIns="0" rIns="0">
            <a:spAutoFit/>
          </a:bodyPr>
          <a:lstStyle/>
          <a:p>
            <a:pPr algn="r">
              <a:lnSpc>
                <a:spcPts val="5544"/>
              </a:lnSpc>
            </a:pPr>
            <a:r>
              <a:rPr lang="en-US" sz="4400">
                <a:solidFill>
                  <a:srgbClr val="F58235"/>
                </a:solidFill>
                <a:latin typeface="Cy Grotesk Wide Bold"/>
              </a:rPr>
              <a:t>ADOPTED STRATEGIES</a:t>
            </a:r>
          </a:p>
        </p:txBody>
      </p:sp>
      <p:sp>
        <p:nvSpPr>
          <p:cNvPr name="TextBox 12" id="12"/>
          <p:cNvSpPr txBox="true"/>
          <p:nvPr/>
        </p:nvSpPr>
        <p:spPr>
          <a:xfrm rot="0">
            <a:off x="3235702" y="1933811"/>
            <a:ext cx="6843221" cy="699897"/>
          </a:xfrm>
          <a:prstGeom prst="rect">
            <a:avLst/>
          </a:prstGeom>
        </p:spPr>
        <p:txBody>
          <a:bodyPr anchor="t" rtlCol="false" tIns="0" lIns="0" bIns="0" rIns="0">
            <a:spAutoFit/>
          </a:bodyPr>
          <a:lstStyle/>
          <a:p>
            <a:pPr algn="r">
              <a:lnSpc>
                <a:spcPts val="5544"/>
              </a:lnSpc>
            </a:pPr>
            <a:r>
              <a:rPr lang="en-US" sz="4400">
                <a:solidFill>
                  <a:srgbClr val="F58235"/>
                </a:solidFill>
                <a:latin typeface="Cy Grotesk Wide Bold"/>
              </a:rPr>
              <a:t>CHALLENGES </a:t>
            </a:r>
          </a:p>
        </p:txBody>
      </p:sp>
      <p:sp>
        <p:nvSpPr>
          <p:cNvPr name="TextBox 13" id="13"/>
          <p:cNvSpPr txBox="true"/>
          <p:nvPr/>
        </p:nvSpPr>
        <p:spPr>
          <a:xfrm rot="0">
            <a:off x="5475453" y="2852782"/>
            <a:ext cx="10334966" cy="1814661"/>
          </a:xfrm>
          <a:prstGeom prst="rect">
            <a:avLst/>
          </a:prstGeom>
        </p:spPr>
        <p:txBody>
          <a:bodyPr anchor="t" rtlCol="false" tIns="0" lIns="0" bIns="0" rIns="0">
            <a:spAutoFit/>
          </a:bodyPr>
          <a:lstStyle/>
          <a:p>
            <a:pPr algn="l">
              <a:lnSpc>
                <a:spcPts val="3621"/>
              </a:lnSpc>
            </a:pPr>
            <a:r>
              <a:rPr lang="en-US" sz="2586">
                <a:solidFill>
                  <a:srgbClr val="FFFFFF"/>
                </a:solidFill>
                <a:latin typeface="Inter"/>
              </a:rPr>
              <a:t>In the visualization of the Sales Trend Over the Period, using the stacked column chart, the constant line indicating the ease of identification of sales above and below average, prevented the bars from displaying despite all efforts.</a:t>
            </a:r>
          </a:p>
        </p:txBody>
      </p:sp>
      <p:sp>
        <p:nvSpPr>
          <p:cNvPr name="TextBox 14" id="14"/>
          <p:cNvSpPr txBox="true"/>
          <p:nvPr/>
        </p:nvSpPr>
        <p:spPr>
          <a:xfrm rot="0">
            <a:off x="5475453" y="5824540"/>
            <a:ext cx="10334966" cy="1358858"/>
          </a:xfrm>
          <a:prstGeom prst="rect">
            <a:avLst/>
          </a:prstGeom>
        </p:spPr>
        <p:txBody>
          <a:bodyPr anchor="t" rtlCol="false" tIns="0" lIns="0" bIns="0" rIns="0">
            <a:spAutoFit/>
          </a:bodyPr>
          <a:lstStyle/>
          <a:p>
            <a:pPr algn="l">
              <a:lnSpc>
                <a:spcPts val="3621"/>
              </a:lnSpc>
            </a:pPr>
            <a:r>
              <a:rPr lang="en-US" sz="2586">
                <a:solidFill>
                  <a:srgbClr val="FFFFFF"/>
                </a:solidFill>
                <a:latin typeface="Inter Light"/>
              </a:rPr>
              <a:t>The refreshed button was used and the visuals deleted. It was then re-selected afresh and all required facts and dimensions carefully added. </a:t>
            </a:r>
          </a:p>
        </p:txBody>
      </p:sp>
      <p:sp>
        <p:nvSpPr>
          <p:cNvPr name="TextBox 15" id="15"/>
          <p:cNvSpPr txBox="true"/>
          <p:nvPr/>
        </p:nvSpPr>
        <p:spPr>
          <a:xfrm rot="0">
            <a:off x="12188503" y="9487646"/>
            <a:ext cx="5756522" cy="365759"/>
          </a:xfrm>
          <a:prstGeom prst="rect">
            <a:avLst/>
          </a:prstGeom>
        </p:spPr>
        <p:txBody>
          <a:bodyPr anchor="t" rtlCol="false" tIns="0" lIns="0" bIns="0" rIns="0">
            <a:spAutoFit/>
          </a:bodyPr>
          <a:lstStyle/>
          <a:p>
            <a:pPr algn="ctr">
              <a:lnSpc>
                <a:spcPts val="2940"/>
              </a:lnSpc>
            </a:pPr>
            <a:r>
              <a:rPr lang="en-US" sz="2100" spc="117">
                <a:solidFill>
                  <a:srgbClr val="FFFFFF"/>
                </a:solidFill>
                <a:latin typeface="Cy Grotesk Wide Light"/>
              </a:rPr>
              <a:t> SAMUEL ORIJA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DAF_pl2kNFk</dc:identifier>
  <dcterms:modified xsi:type="dcterms:W3CDTF">2011-08-01T06:04:30Z</dcterms:modified>
  <cp:revision>1</cp:revision>
  <dc:title>Orija_HR Analytics Dashboard Presentation</dc:title>
</cp:coreProperties>
</file>